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99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300" r:id="rId42"/>
    <p:sldId id="297" r:id="rId43"/>
    <p:sldId id="298" r:id="rId44"/>
  </p:sldIdLst>
  <p:sldSz cx="9144000" cy="6858000" type="screen4x3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1122" y="-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fleiva\Desktop\ARCHIVOS\HVS\Resultados%20Ensayos%20HVS%20AC1\Resultados%20FOSA\Resumen%20ensayos%20fos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leiva\Desktop\ARCHIVOS\HVS\Resultados%20Ensayos%20HVS%20AC1\Resultados%20FOSA\Resumen%20ensayos%20fos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CR"/>
  <c:chart>
    <c:autoTitleDeleted val="1"/>
    <c:plotArea>
      <c:layout/>
      <c:scatterChart>
        <c:scatterStyle val="smoothMarker"/>
        <c:ser>
          <c:idx val="0"/>
          <c:order val="0"/>
          <c:tx>
            <c:strRef>
              <c:f>CPD!$C$21</c:f>
              <c:strCache>
                <c:ptCount val="1"/>
                <c:pt idx="0">
                  <c:v>%CBR</c:v>
                </c:pt>
              </c:strCache>
            </c:strRef>
          </c:tx>
          <c:spPr>
            <a:ln w="28575"/>
          </c:spPr>
          <c:marker>
            <c:symbol val="none"/>
          </c:marker>
          <c:xVal>
            <c:numRef>
              <c:f>CPD!$BO$22:$BO$105</c:f>
              <c:numCache>
                <c:formatCode>General</c:formatCode>
                <c:ptCount val="84"/>
                <c:pt idx="1">
                  <c:v>13.872996529015886</c:v>
                </c:pt>
                <c:pt idx="2">
                  <c:v>24.583339404619824</c:v>
                </c:pt>
                <c:pt idx="3">
                  <c:v>23.985574280697012</c:v>
                </c:pt>
                <c:pt idx="4">
                  <c:v>19.242801609548</c:v>
                </c:pt>
                <c:pt idx="5">
                  <c:v>13.872996529015886</c:v>
                </c:pt>
                <c:pt idx="6">
                  <c:v>13.872996529015886</c:v>
                </c:pt>
                <c:pt idx="7">
                  <c:v>10.051685518792679</c:v>
                </c:pt>
                <c:pt idx="8">
                  <c:v>10.051685518792679</c:v>
                </c:pt>
                <c:pt idx="9">
                  <c:v>11.310642665625572</c:v>
                </c:pt>
                <c:pt idx="10">
                  <c:v>12.905597232142535</c:v>
                </c:pt>
                <c:pt idx="11">
                  <c:v>17.811868991688932</c:v>
                </c:pt>
                <c:pt idx="12">
                  <c:v>21.847034160840611</c:v>
                </c:pt>
                <c:pt idx="13">
                  <c:v>17.811868991688932</c:v>
                </c:pt>
                <c:pt idx="14">
                  <c:v>21.847034160840611</c:v>
                </c:pt>
                <c:pt idx="15">
                  <c:v>14.987496262316172</c:v>
                </c:pt>
                <c:pt idx="16">
                  <c:v>14.987496262316172</c:v>
                </c:pt>
                <c:pt idx="17">
                  <c:v>14.987496262316172</c:v>
                </c:pt>
                <c:pt idx="18">
                  <c:v>12.905597232142535</c:v>
                </c:pt>
                <c:pt idx="19">
                  <c:v>14.987496262316172</c:v>
                </c:pt>
                <c:pt idx="20">
                  <c:v>14.987496262316172</c:v>
                </c:pt>
                <c:pt idx="21">
                  <c:v>17.811868991688932</c:v>
                </c:pt>
                <c:pt idx="22">
                  <c:v>14.987496262316172</c:v>
                </c:pt>
                <c:pt idx="23">
                  <c:v>17.811868991688932</c:v>
                </c:pt>
                <c:pt idx="24">
                  <c:v>17.811868991688932</c:v>
                </c:pt>
                <c:pt idx="25">
                  <c:v>12.905597232142535</c:v>
                </c:pt>
                <c:pt idx="26">
                  <c:v>14.987496262316172</c:v>
                </c:pt>
                <c:pt idx="27">
                  <c:v>14.987496262316172</c:v>
                </c:pt>
                <c:pt idx="28">
                  <c:v>17.811868991688932</c:v>
                </c:pt>
                <c:pt idx="29">
                  <c:v>17.811868991688932</c:v>
                </c:pt>
                <c:pt idx="30">
                  <c:v>21.847034160840611</c:v>
                </c:pt>
                <c:pt idx="31">
                  <c:v>2.8828568153406167</c:v>
                </c:pt>
                <c:pt idx="32">
                  <c:v>4.6247184411788806</c:v>
                </c:pt>
                <c:pt idx="33">
                  <c:v>19.635080240001187</c:v>
                </c:pt>
                <c:pt idx="34">
                  <c:v>17.811868991688932</c:v>
                </c:pt>
                <c:pt idx="35">
                  <c:v>17.811868991688932</c:v>
                </c:pt>
                <c:pt idx="36">
                  <c:v>17.811868991688932</c:v>
                </c:pt>
                <c:pt idx="37">
                  <c:v>17.811868991688932</c:v>
                </c:pt>
                <c:pt idx="38">
                  <c:v>17.811868991688932</c:v>
                </c:pt>
                <c:pt idx="39">
                  <c:v>21.847034160840611</c:v>
                </c:pt>
                <c:pt idx="40">
                  <c:v>17.811868991688932</c:v>
                </c:pt>
                <c:pt idx="41">
                  <c:v>17.811868991688932</c:v>
                </c:pt>
                <c:pt idx="42">
                  <c:v>16.28455641975409</c:v>
                </c:pt>
                <c:pt idx="43">
                  <c:v>13.872996529015886</c:v>
                </c:pt>
                <c:pt idx="44">
                  <c:v>12.905597232142535</c:v>
                </c:pt>
                <c:pt idx="45">
                  <c:v>12.905597232142535</c:v>
                </c:pt>
                <c:pt idx="46">
                  <c:v>12.905597232142535</c:v>
                </c:pt>
                <c:pt idx="47">
                  <c:v>14.987496262316172</c:v>
                </c:pt>
                <c:pt idx="48">
                  <c:v>17.811868991688932</c:v>
                </c:pt>
                <c:pt idx="49">
                  <c:v>21.847034160840611</c:v>
                </c:pt>
                <c:pt idx="50">
                  <c:v>21.847034160840611</c:v>
                </c:pt>
                <c:pt idx="51">
                  <c:v>28.049924867777989</c:v>
                </c:pt>
                <c:pt idx="52">
                  <c:v>21.367823877191729</c:v>
                </c:pt>
                <c:pt idx="53">
                  <c:v>17.811868991688932</c:v>
                </c:pt>
                <c:pt idx="54">
                  <c:v>17.811868991688932</c:v>
                </c:pt>
                <c:pt idx="55">
                  <c:v>19.635080240001187</c:v>
                </c:pt>
                <c:pt idx="56">
                  <c:v>21.847034160840611</c:v>
                </c:pt>
                <c:pt idx="57">
                  <c:v>17.811868991688932</c:v>
                </c:pt>
                <c:pt idx="58">
                  <c:v>21.847034160840611</c:v>
                </c:pt>
                <c:pt idx="59">
                  <c:v>21.847034160840611</c:v>
                </c:pt>
                <c:pt idx="60">
                  <c:v>21.847034160840611</c:v>
                </c:pt>
                <c:pt idx="61">
                  <c:v>21.847034160840611</c:v>
                </c:pt>
                <c:pt idx="62">
                  <c:v>28.049924867777989</c:v>
                </c:pt>
                <c:pt idx="63">
                  <c:v>31.563132012429783</c:v>
                </c:pt>
                <c:pt idx="64">
                  <c:v>22.869080685886161</c:v>
                </c:pt>
                <c:pt idx="65">
                  <c:v>20.042776407525849</c:v>
                </c:pt>
                <c:pt idx="66">
                  <c:v>16.28455641975409</c:v>
                </c:pt>
                <c:pt idx="67">
                  <c:v>17.811868991688932</c:v>
                </c:pt>
                <c:pt idx="68">
                  <c:v>16.28455641975409</c:v>
                </c:pt>
                <c:pt idx="69">
                  <c:v>17.811868991688932</c:v>
                </c:pt>
                <c:pt idx="70">
                  <c:v>17.811868991688932</c:v>
                </c:pt>
                <c:pt idx="71">
                  <c:v>17.811868991688932</c:v>
                </c:pt>
                <c:pt idx="72">
                  <c:v>17.811868991688932</c:v>
                </c:pt>
                <c:pt idx="73">
                  <c:v>16.28455641975409</c:v>
                </c:pt>
                <c:pt idx="74">
                  <c:v>19.635080240001187</c:v>
                </c:pt>
                <c:pt idx="75">
                  <c:v>17.811868991688932</c:v>
                </c:pt>
                <c:pt idx="76">
                  <c:v>16.28455641975409</c:v>
                </c:pt>
                <c:pt idx="77">
                  <c:v>17.811868991688932</c:v>
                </c:pt>
                <c:pt idx="78">
                  <c:v>19.635080240001187</c:v>
                </c:pt>
                <c:pt idx="79">
                  <c:v>13.872996529015886</c:v>
                </c:pt>
                <c:pt idx="80">
                  <c:v>14.987496262316172</c:v>
                </c:pt>
                <c:pt idx="81">
                  <c:v>16.28455641975409</c:v>
                </c:pt>
                <c:pt idx="82">
                  <c:v>17.811868991688932</c:v>
                </c:pt>
                <c:pt idx="83">
                  <c:v>10.051685518792679</c:v>
                </c:pt>
              </c:numCache>
            </c:numRef>
          </c:xVal>
          <c:yVal>
            <c:numRef>
              <c:f>CPD!$BP$22:$BP$105</c:f>
              <c:numCache>
                <c:formatCode>General</c:formatCode>
                <c:ptCount val="84"/>
                <c:pt idx="0">
                  <c:v>0</c:v>
                </c:pt>
                <c:pt idx="1">
                  <c:v>15</c:v>
                </c:pt>
                <c:pt idx="2">
                  <c:v>24</c:v>
                </c:pt>
                <c:pt idx="3">
                  <c:v>70</c:v>
                </c:pt>
                <c:pt idx="4">
                  <c:v>126</c:v>
                </c:pt>
                <c:pt idx="5">
                  <c:v>141</c:v>
                </c:pt>
                <c:pt idx="6">
                  <c:v>156</c:v>
                </c:pt>
                <c:pt idx="7">
                  <c:v>176</c:v>
                </c:pt>
                <c:pt idx="8">
                  <c:v>196</c:v>
                </c:pt>
                <c:pt idx="9">
                  <c:v>214</c:v>
                </c:pt>
                <c:pt idx="10">
                  <c:v>230</c:v>
                </c:pt>
                <c:pt idx="11">
                  <c:v>242</c:v>
                </c:pt>
                <c:pt idx="12">
                  <c:v>252</c:v>
                </c:pt>
                <c:pt idx="13">
                  <c:v>264</c:v>
                </c:pt>
                <c:pt idx="14">
                  <c:v>274</c:v>
                </c:pt>
                <c:pt idx="15">
                  <c:v>288</c:v>
                </c:pt>
                <c:pt idx="16">
                  <c:v>302</c:v>
                </c:pt>
                <c:pt idx="17">
                  <c:v>316</c:v>
                </c:pt>
                <c:pt idx="18">
                  <c:v>332</c:v>
                </c:pt>
                <c:pt idx="19">
                  <c:v>346</c:v>
                </c:pt>
                <c:pt idx="20">
                  <c:v>360</c:v>
                </c:pt>
                <c:pt idx="21">
                  <c:v>372</c:v>
                </c:pt>
                <c:pt idx="22">
                  <c:v>386</c:v>
                </c:pt>
                <c:pt idx="23">
                  <c:v>398</c:v>
                </c:pt>
                <c:pt idx="24">
                  <c:v>410</c:v>
                </c:pt>
                <c:pt idx="25">
                  <c:v>426</c:v>
                </c:pt>
                <c:pt idx="26">
                  <c:v>440</c:v>
                </c:pt>
                <c:pt idx="27">
                  <c:v>454</c:v>
                </c:pt>
                <c:pt idx="28">
                  <c:v>466</c:v>
                </c:pt>
                <c:pt idx="29">
                  <c:v>478</c:v>
                </c:pt>
                <c:pt idx="30">
                  <c:v>488</c:v>
                </c:pt>
                <c:pt idx="31">
                  <c:v>549</c:v>
                </c:pt>
                <c:pt idx="32">
                  <c:v>589</c:v>
                </c:pt>
                <c:pt idx="33">
                  <c:v>600</c:v>
                </c:pt>
                <c:pt idx="34">
                  <c:v>612</c:v>
                </c:pt>
                <c:pt idx="35">
                  <c:v>624</c:v>
                </c:pt>
                <c:pt idx="36">
                  <c:v>636</c:v>
                </c:pt>
                <c:pt idx="37">
                  <c:v>648</c:v>
                </c:pt>
                <c:pt idx="38">
                  <c:v>660</c:v>
                </c:pt>
                <c:pt idx="39">
                  <c:v>670</c:v>
                </c:pt>
                <c:pt idx="40">
                  <c:v>682</c:v>
                </c:pt>
                <c:pt idx="41">
                  <c:v>694</c:v>
                </c:pt>
                <c:pt idx="42">
                  <c:v>707</c:v>
                </c:pt>
                <c:pt idx="43">
                  <c:v>722</c:v>
                </c:pt>
                <c:pt idx="44">
                  <c:v>738</c:v>
                </c:pt>
                <c:pt idx="45">
                  <c:v>754</c:v>
                </c:pt>
                <c:pt idx="46">
                  <c:v>770</c:v>
                </c:pt>
                <c:pt idx="47">
                  <c:v>784</c:v>
                </c:pt>
                <c:pt idx="48">
                  <c:v>796</c:v>
                </c:pt>
                <c:pt idx="49">
                  <c:v>806</c:v>
                </c:pt>
                <c:pt idx="50">
                  <c:v>816</c:v>
                </c:pt>
                <c:pt idx="51">
                  <c:v>824</c:v>
                </c:pt>
                <c:pt idx="52">
                  <c:v>875</c:v>
                </c:pt>
                <c:pt idx="53">
                  <c:v>887</c:v>
                </c:pt>
                <c:pt idx="54">
                  <c:v>899</c:v>
                </c:pt>
                <c:pt idx="55">
                  <c:v>910</c:v>
                </c:pt>
                <c:pt idx="56">
                  <c:v>920</c:v>
                </c:pt>
                <c:pt idx="57">
                  <c:v>932</c:v>
                </c:pt>
                <c:pt idx="58">
                  <c:v>942</c:v>
                </c:pt>
                <c:pt idx="59">
                  <c:v>952</c:v>
                </c:pt>
                <c:pt idx="60">
                  <c:v>962</c:v>
                </c:pt>
                <c:pt idx="61">
                  <c:v>972</c:v>
                </c:pt>
                <c:pt idx="62">
                  <c:v>980</c:v>
                </c:pt>
                <c:pt idx="63">
                  <c:v>1016</c:v>
                </c:pt>
                <c:pt idx="64">
                  <c:v>1064</c:v>
                </c:pt>
                <c:pt idx="65">
                  <c:v>1118</c:v>
                </c:pt>
                <c:pt idx="66">
                  <c:v>1131</c:v>
                </c:pt>
                <c:pt idx="67">
                  <c:v>1143</c:v>
                </c:pt>
                <c:pt idx="68">
                  <c:v>1156</c:v>
                </c:pt>
                <c:pt idx="69">
                  <c:v>1168</c:v>
                </c:pt>
                <c:pt idx="70">
                  <c:v>1180</c:v>
                </c:pt>
                <c:pt idx="71">
                  <c:v>1192</c:v>
                </c:pt>
                <c:pt idx="72">
                  <c:v>1204</c:v>
                </c:pt>
                <c:pt idx="73">
                  <c:v>1217</c:v>
                </c:pt>
                <c:pt idx="74">
                  <c:v>1228</c:v>
                </c:pt>
                <c:pt idx="75">
                  <c:v>1240</c:v>
                </c:pt>
                <c:pt idx="76">
                  <c:v>1253</c:v>
                </c:pt>
                <c:pt idx="77">
                  <c:v>1265</c:v>
                </c:pt>
                <c:pt idx="78">
                  <c:v>1276</c:v>
                </c:pt>
                <c:pt idx="79">
                  <c:v>1291</c:v>
                </c:pt>
                <c:pt idx="80">
                  <c:v>1305</c:v>
                </c:pt>
                <c:pt idx="81">
                  <c:v>1318</c:v>
                </c:pt>
                <c:pt idx="82">
                  <c:v>1330</c:v>
                </c:pt>
                <c:pt idx="83">
                  <c:v>1350</c:v>
                </c:pt>
              </c:numCache>
            </c:numRef>
          </c:yVal>
          <c:smooth val="1"/>
        </c:ser>
        <c:axId val="63862656"/>
        <c:axId val="63823872"/>
      </c:scatterChart>
      <c:valAx>
        <c:axId val="63862656"/>
        <c:scaling>
          <c:orientation val="minMax"/>
          <c:max val="100"/>
          <c:min val="0"/>
        </c:scaling>
        <c:axPos val="t"/>
        <c:title>
          <c:tx>
            <c:rich>
              <a:bodyPr/>
              <a:lstStyle/>
              <a:p>
                <a:pPr>
                  <a:defRPr lang="es-ES" sz="1200"/>
                </a:pPr>
                <a:r>
                  <a:rPr lang="es-CR" sz="1200"/>
                  <a:t>% CBR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lang="es-ES" sz="1100"/>
            </a:pPr>
            <a:endParaRPr lang="es-CR"/>
          </a:p>
        </c:txPr>
        <c:crossAx val="63823872"/>
        <c:crossesAt val="0"/>
        <c:crossBetween val="midCat"/>
      </c:valAx>
      <c:valAx>
        <c:axId val="63823872"/>
        <c:scaling>
          <c:orientation val="maxMin"/>
        </c:scaling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lang="es-ES" sz="1200"/>
                </a:pPr>
                <a:r>
                  <a:rPr lang="es-CR" sz="1200" dirty="0" err="1" smtClean="0"/>
                  <a:t>Depth</a:t>
                </a:r>
                <a:r>
                  <a:rPr lang="es-CR" sz="1200" dirty="0" smtClean="0"/>
                  <a:t> </a:t>
                </a:r>
                <a:r>
                  <a:rPr lang="es-CR" sz="1200" dirty="0"/>
                  <a:t>(mm)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lang="es-ES" sz="1100"/>
            </a:pPr>
            <a:endParaRPr lang="es-CR"/>
          </a:p>
        </c:txPr>
        <c:crossAx val="63862656"/>
        <c:crosses val="autoZero"/>
        <c:crossBetween val="midCat"/>
      </c:valAx>
    </c:plotArea>
    <c:plotVisOnly val="1"/>
  </c:chart>
  <c:spPr>
    <a:solidFill>
      <a:prstClr val="white"/>
    </a:solidFill>
  </c:sp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CR"/>
  <c:chart>
    <c:autoTitleDeleted val="1"/>
    <c:plotArea>
      <c:layout/>
      <c:scatterChart>
        <c:scatterStyle val="smoothMarker"/>
        <c:ser>
          <c:idx val="0"/>
          <c:order val="0"/>
          <c:tx>
            <c:strRef>
              <c:f>CPD!$C$21</c:f>
              <c:strCache>
                <c:ptCount val="1"/>
                <c:pt idx="0">
                  <c:v>%CBR</c:v>
                </c:pt>
              </c:strCache>
            </c:strRef>
          </c:tx>
          <c:spPr>
            <a:ln w="28575"/>
          </c:spPr>
          <c:marker>
            <c:symbol val="none"/>
          </c:marker>
          <c:xVal>
            <c:numRef>
              <c:f>CPD!$AA$22:$AA$109</c:f>
              <c:numCache>
                <c:formatCode>General</c:formatCode>
                <c:ptCount val="88"/>
                <c:pt idx="1">
                  <c:v>11.310642665625572</c:v>
                </c:pt>
                <c:pt idx="2">
                  <c:v>21.847034160840611</c:v>
                </c:pt>
                <c:pt idx="3">
                  <c:v>24.583339404619824</c:v>
                </c:pt>
                <c:pt idx="4">
                  <c:v>21.847034160840611</c:v>
                </c:pt>
                <c:pt idx="5">
                  <c:v>19.635080240001187</c:v>
                </c:pt>
                <c:pt idx="6">
                  <c:v>17.811868991688932</c:v>
                </c:pt>
                <c:pt idx="7">
                  <c:v>17.811868991688932</c:v>
                </c:pt>
                <c:pt idx="8">
                  <c:v>21.847034160840611</c:v>
                </c:pt>
                <c:pt idx="9">
                  <c:v>28.049924867777989</c:v>
                </c:pt>
                <c:pt idx="10">
                  <c:v>38.713558000030012</c:v>
                </c:pt>
                <c:pt idx="11">
                  <c:v>16.569802109993702</c:v>
                </c:pt>
                <c:pt idx="12">
                  <c:v>19.635080240001187</c:v>
                </c:pt>
                <c:pt idx="13">
                  <c:v>17.811868991688932</c:v>
                </c:pt>
                <c:pt idx="14">
                  <c:v>19.635080240001187</c:v>
                </c:pt>
                <c:pt idx="15">
                  <c:v>21.847034160840611</c:v>
                </c:pt>
                <c:pt idx="16">
                  <c:v>17.811868991688932</c:v>
                </c:pt>
                <c:pt idx="17">
                  <c:v>10.646048851614205</c:v>
                </c:pt>
                <c:pt idx="18">
                  <c:v>10.646048851614205</c:v>
                </c:pt>
                <c:pt idx="19">
                  <c:v>11.310642665625572</c:v>
                </c:pt>
                <c:pt idx="20">
                  <c:v>9.0339791779388019</c:v>
                </c:pt>
                <c:pt idx="21">
                  <c:v>6.8956544871848973</c:v>
                </c:pt>
                <c:pt idx="22">
                  <c:v>4.2648898348329665</c:v>
                </c:pt>
                <c:pt idx="23">
                  <c:v>9.517149197232289</c:v>
                </c:pt>
                <c:pt idx="24">
                  <c:v>47.483867330765975</c:v>
                </c:pt>
                <c:pt idx="25">
                  <c:v>17.811868991688932</c:v>
                </c:pt>
                <c:pt idx="26">
                  <c:v>16.28455641975409</c:v>
                </c:pt>
                <c:pt idx="27">
                  <c:v>17.811868991688932</c:v>
                </c:pt>
                <c:pt idx="28">
                  <c:v>16.28455641975409</c:v>
                </c:pt>
                <c:pt idx="29">
                  <c:v>13.872996529015886</c:v>
                </c:pt>
                <c:pt idx="30">
                  <c:v>12.905597232142535</c:v>
                </c:pt>
                <c:pt idx="31">
                  <c:v>14.987496262316172</c:v>
                </c:pt>
                <c:pt idx="32">
                  <c:v>12.905597232142535</c:v>
                </c:pt>
                <c:pt idx="33">
                  <c:v>21.847034160840611</c:v>
                </c:pt>
                <c:pt idx="34">
                  <c:v>10.051685518792679</c:v>
                </c:pt>
                <c:pt idx="35">
                  <c:v>11.310642665625572</c:v>
                </c:pt>
                <c:pt idx="36">
                  <c:v>10.051685518792679</c:v>
                </c:pt>
                <c:pt idx="37">
                  <c:v>10.051685518792679</c:v>
                </c:pt>
                <c:pt idx="38">
                  <c:v>21.847034160840611</c:v>
                </c:pt>
                <c:pt idx="39">
                  <c:v>17.811868991688932</c:v>
                </c:pt>
                <c:pt idx="40">
                  <c:v>19.635080240001187</c:v>
                </c:pt>
                <c:pt idx="41">
                  <c:v>16.28455641975409</c:v>
                </c:pt>
                <c:pt idx="42">
                  <c:v>14.987496262316172</c:v>
                </c:pt>
                <c:pt idx="43">
                  <c:v>14.987496262316172</c:v>
                </c:pt>
                <c:pt idx="44">
                  <c:v>17.811868991688932</c:v>
                </c:pt>
                <c:pt idx="45">
                  <c:v>14.987496262316172</c:v>
                </c:pt>
                <c:pt idx="46">
                  <c:v>14.987496262316172</c:v>
                </c:pt>
                <c:pt idx="47">
                  <c:v>14.987496262316172</c:v>
                </c:pt>
                <c:pt idx="48">
                  <c:v>12.905597232142535</c:v>
                </c:pt>
                <c:pt idx="49">
                  <c:v>11.310642665625572</c:v>
                </c:pt>
                <c:pt idx="50">
                  <c:v>10.051685518792679</c:v>
                </c:pt>
                <c:pt idx="51">
                  <c:v>17.811868991688932</c:v>
                </c:pt>
                <c:pt idx="52">
                  <c:v>14.987496262316172</c:v>
                </c:pt>
                <c:pt idx="53">
                  <c:v>12.905597232142535</c:v>
                </c:pt>
                <c:pt idx="54">
                  <c:v>17.811868991688932</c:v>
                </c:pt>
                <c:pt idx="55">
                  <c:v>17.811868991688932</c:v>
                </c:pt>
                <c:pt idx="56">
                  <c:v>14.987496262316172</c:v>
                </c:pt>
                <c:pt idx="57">
                  <c:v>21.847034160840611</c:v>
                </c:pt>
                <c:pt idx="58">
                  <c:v>21.847034160840611</c:v>
                </c:pt>
                <c:pt idx="59">
                  <c:v>19.635080240001187</c:v>
                </c:pt>
                <c:pt idx="60">
                  <c:v>19.635080240001187</c:v>
                </c:pt>
                <c:pt idx="61">
                  <c:v>21.847034160840611</c:v>
                </c:pt>
                <c:pt idx="62">
                  <c:v>21.847034160840611</c:v>
                </c:pt>
                <c:pt idx="63">
                  <c:v>21.847034160840611</c:v>
                </c:pt>
                <c:pt idx="64">
                  <c:v>24.583339404619824</c:v>
                </c:pt>
                <c:pt idx="65">
                  <c:v>19.635080240001187</c:v>
                </c:pt>
                <c:pt idx="66">
                  <c:v>17.811868991688932</c:v>
                </c:pt>
                <c:pt idx="67">
                  <c:v>12.905597232142535</c:v>
                </c:pt>
                <c:pt idx="68">
                  <c:v>11.310642665625572</c:v>
                </c:pt>
                <c:pt idx="69">
                  <c:v>11.310642665625572</c:v>
                </c:pt>
                <c:pt idx="70">
                  <c:v>10.051685518792679</c:v>
                </c:pt>
                <c:pt idx="71">
                  <c:v>7.4924238566808681</c:v>
                </c:pt>
                <c:pt idx="72">
                  <c:v>17.811868991688932</c:v>
                </c:pt>
                <c:pt idx="73">
                  <c:v>11.310642665625572</c:v>
                </c:pt>
                <c:pt idx="74">
                  <c:v>11.310642665625572</c:v>
                </c:pt>
                <c:pt idx="75">
                  <c:v>21.847034160840611</c:v>
                </c:pt>
                <c:pt idx="76">
                  <c:v>17.811868991688932</c:v>
                </c:pt>
                <c:pt idx="77">
                  <c:v>21.847034160840611</c:v>
                </c:pt>
                <c:pt idx="78">
                  <c:v>21.847034160840611</c:v>
                </c:pt>
                <c:pt idx="79">
                  <c:v>28.049924867777989</c:v>
                </c:pt>
                <c:pt idx="80">
                  <c:v>21.847034160840611</c:v>
                </c:pt>
                <c:pt idx="81">
                  <c:v>28.049924867777989</c:v>
                </c:pt>
                <c:pt idx="82">
                  <c:v>24.583339404619824</c:v>
                </c:pt>
                <c:pt idx="83">
                  <c:v>16.28455641975409</c:v>
                </c:pt>
                <c:pt idx="84">
                  <c:v>21.847034160840611</c:v>
                </c:pt>
                <c:pt idx="85">
                  <c:v>14.987496262316172</c:v>
                </c:pt>
                <c:pt idx="86">
                  <c:v>21.847034160840611</c:v>
                </c:pt>
                <c:pt idx="87">
                  <c:v>60.965662490101963</c:v>
                </c:pt>
              </c:numCache>
            </c:numRef>
          </c:xVal>
          <c:yVal>
            <c:numRef>
              <c:f>CPD!$AB$22:$AB$109</c:f>
              <c:numCache>
                <c:formatCode>General</c:formatCode>
                <c:ptCount val="88"/>
                <c:pt idx="0">
                  <c:v>0</c:v>
                </c:pt>
                <c:pt idx="1">
                  <c:v>18</c:v>
                </c:pt>
                <c:pt idx="2">
                  <c:v>28</c:v>
                </c:pt>
                <c:pt idx="3">
                  <c:v>37</c:v>
                </c:pt>
                <c:pt idx="4">
                  <c:v>47</c:v>
                </c:pt>
                <c:pt idx="5">
                  <c:v>58</c:v>
                </c:pt>
                <c:pt idx="6">
                  <c:v>70</c:v>
                </c:pt>
                <c:pt idx="7">
                  <c:v>82</c:v>
                </c:pt>
                <c:pt idx="8">
                  <c:v>92</c:v>
                </c:pt>
                <c:pt idx="9">
                  <c:v>100</c:v>
                </c:pt>
                <c:pt idx="10">
                  <c:v>130</c:v>
                </c:pt>
                <c:pt idx="11">
                  <c:v>194</c:v>
                </c:pt>
                <c:pt idx="12">
                  <c:v>205</c:v>
                </c:pt>
                <c:pt idx="13">
                  <c:v>217</c:v>
                </c:pt>
                <c:pt idx="14">
                  <c:v>228</c:v>
                </c:pt>
                <c:pt idx="15">
                  <c:v>238</c:v>
                </c:pt>
                <c:pt idx="16">
                  <c:v>250</c:v>
                </c:pt>
                <c:pt idx="17">
                  <c:v>269</c:v>
                </c:pt>
                <c:pt idx="18">
                  <c:v>288</c:v>
                </c:pt>
                <c:pt idx="19">
                  <c:v>306</c:v>
                </c:pt>
                <c:pt idx="20">
                  <c:v>328</c:v>
                </c:pt>
                <c:pt idx="21">
                  <c:v>356</c:v>
                </c:pt>
                <c:pt idx="22">
                  <c:v>399</c:v>
                </c:pt>
                <c:pt idx="23">
                  <c:v>420</c:v>
                </c:pt>
                <c:pt idx="24">
                  <c:v>425</c:v>
                </c:pt>
                <c:pt idx="25">
                  <c:v>437</c:v>
                </c:pt>
                <c:pt idx="26">
                  <c:v>450</c:v>
                </c:pt>
                <c:pt idx="27">
                  <c:v>462</c:v>
                </c:pt>
                <c:pt idx="28">
                  <c:v>475</c:v>
                </c:pt>
                <c:pt idx="29">
                  <c:v>490</c:v>
                </c:pt>
                <c:pt idx="30">
                  <c:v>506</c:v>
                </c:pt>
                <c:pt idx="31">
                  <c:v>520</c:v>
                </c:pt>
                <c:pt idx="32">
                  <c:v>536</c:v>
                </c:pt>
                <c:pt idx="33">
                  <c:v>546</c:v>
                </c:pt>
                <c:pt idx="34">
                  <c:v>566</c:v>
                </c:pt>
                <c:pt idx="35">
                  <c:v>584</c:v>
                </c:pt>
                <c:pt idx="36">
                  <c:v>604</c:v>
                </c:pt>
                <c:pt idx="37">
                  <c:v>624</c:v>
                </c:pt>
                <c:pt idx="38">
                  <c:v>634</c:v>
                </c:pt>
                <c:pt idx="39">
                  <c:v>646</c:v>
                </c:pt>
                <c:pt idx="40">
                  <c:v>657</c:v>
                </c:pt>
                <c:pt idx="41">
                  <c:v>670</c:v>
                </c:pt>
                <c:pt idx="42">
                  <c:v>684</c:v>
                </c:pt>
                <c:pt idx="43">
                  <c:v>698</c:v>
                </c:pt>
                <c:pt idx="44">
                  <c:v>710</c:v>
                </c:pt>
                <c:pt idx="45">
                  <c:v>724</c:v>
                </c:pt>
                <c:pt idx="46">
                  <c:v>738</c:v>
                </c:pt>
                <c:pt idx="47">
                  <c:v>752</c:v>
                </c:pt>
                <c:pt idx="48">
                  <c:v>768</c:v>
                </c:pt>
                <c:pt idx="49">
                  <c:v>786</c:v>
                </c:pt>
                <c:pt idx="50">
                  <c:v>806</c:v>
                </c:pt>
                <c:pt idx="51">
                  <c:v>818</c:v>
                </c:pt>
                <c:pt idx="52">
                  <c:v>832</c:v>
                </c:pt>
                <c:pt idx="53">
                  <c:v>848</c:v>
                </c:pt>
                <c:pt idx="54">
                  <c:v>860</c:v>
                </c:pt>
                <c:pt idx="55">
                  <c:v>872</c:v>
                </c:pt>
                <c:pt idx="56">
                  <c:v>886</c:v>
                </c:pt>
                <c:pt idx="57">
                  <c:v>896</c:v>
                </c:pt>
                <c:pt idx="58">
                  <c:v>906</c:v>
                </c:pt>
                <c:pt idx="59">
                  <c:v>917</c:v>
                </c:pt>
                <c:pt idx="60">
                  <c:v>928</c:v>
                </c:pt>
                <c:pt idx="61">
                  <c:v>938</c:v>
                </c:pt>
                <c:pt idx="62">
                  <c:v>948</c:v>
                </c:pt>
                <c:pt idx="63">
                  <c:v>958</c:v>
                </c:pt>
                <c:pt idx="64">
                  <c:v>967</c:v>
                </c:pt>
                <c:pt idx="65">
                  <c:v>978</c:v>
                </c:pt>
                <c:pt idx="66">
                  <c:v>990</c:v>
                </c:pt>
                <c:pt idx="67">
                  <c:v>1006</c:v>
                </c:pt>
                <c:pt idx="68">
                  <c:v>1024</c:v>
                </c:pt>
                <c:pt idx="69">
                  <c:v>1042</c:v>
                </c:pt>
                <c:pt idx="70">
                  <c:v>1062</c:v>
                </c:pt>
                <c:pt idx="71">
                  <c:v>1088</c:v>
                </c:pt>
                <c:pt idx="72">
                  <c:v>1100</c:v>
                </c:pt>
                <c:pt idx="73">
                  <c:v>1118</c:v>
                </c:pt>
                <c:pt idx="74">
                  <c:v>1136</c:v>
                </c:pt>
                <c:pt idx="75">
                  <c:v>1146</c:v>
                </c:pt>
                <c:pt idx="76">
                  <c:v>1158</c:v>
                </c:pt>
                <c:pt idx="77">
                  <c:v>1168</c:v>
                </c:pt>
                <c:pt idx="78">
                  <c:v>1178</c:v>
                </c:pt>
                <c:pt idx="79">
                  <c:v>1186</c:v>
                </c:pt>
                <c:pt idx="80">
                  <c:v>1196</c:v>
                </c:pt>
                <c:pt idx="81">
                  <c:v>1204</c:v>
                </c:pt>
                <c:pt idx="82">
                  <c:v>1213</c:v>
                </c:pt>
                <c:pt idx="83">
                  <c:v>1226</c:v>
                </c:pt>
                <c:pt idx="84">
                  <c:v>1236</c:v>
                </c:pt>
                <c:pt idx="85">
                  <c:v>1250</c:v>
                </c:pt>
                <c:pt idx="86">
                  <c:v>1260</c:v>
                </c:pt>
                <c:pt idx="87">
                  <c:v>1264</c:v>
                </c:pt>
              </c:numCache>
            </c:numRef>
          </c:yVal>
          <c:smooth val="1"/>
        </c:ser>
        <c:axId val="63840256"/>
        <c:axId val="63842176"/>
      </c:scatterChart>
      <c:valAx>
        <c:axId val="63840256"/>
        <c:scaling>
          <c:orientation val="minMax"/>
          <c:max val="100"/>
          <c:min val="0"/>
        </c:scaling>
        <c:axPos val="t"/>
        <c:title>
          <c:tx>
            <c:rich>
              <a:bodyPr/>
              <a:lstStyle/>
              <a:p>
                <a:pPr>
                  <a:defRPr lang="es-ES" sz="1200"/>
                </a:pPr>
                <a:r>
                  <a:rPr lang="es-CR" sz="1200"/>
                  <a:t>% CBR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lang="es-ES" sz="1100"/>
            </a:pPr>
            <a:endParaRPr lang="es-CR"/>
          </a:p>
        </c:txPr>
        <c:crossAx val="63842176"/>
        <c:crossesAt val="0"/>
        <c:crossBetween val="midCat"/>
      </c:valAx>
      <c:valAx>
        <c:axId val="63842176"/>
        <c:scaling>
          <c:orientation val="maxMin"/>
        </c:scaling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lang="es-ES" sz="1200"/>
                </a:pPr>
                <a:r>
                  <a:rPr lang="es-CR" sz="1200" dirty="0" err="1" smtClean="0"/>
                  <a:t>Depth</a:t>
                </a:r>
                <a:r>
                  <a:rPr lang="es-CR" sz="1200" dirty="0" smtClean="0"/>
                  <a:t> </a:t>
                </a:r>
                <a:r>
                  <a:rPr lang="es-CR" sz="1200" dirty="0"/>
                  <a:t>(mm)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lang="es-ES" sz="1100"/>
            </a:pPr>
            <a:endParaRPr lang="es-CR"/>
          </a:p>
        </c:txPr>
        <c:crossAx val="63840256"/>
        <c:crosses val="autoZero"/>
        <c:crossBetween val="midCat"/>
      </c:valAx>
    </c:plotArea>
    <c:plotVisOnly val="1"/>
  </c:chart>
  <c:spPr>
    <a:solidFill>
      <a:schemeClr val="bg1"/>
    </a:solidFill>
  </c:sp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0.66716</cdr:x>
      <cdr:y>0.50695</cdr:y>
    </cdr:from>
    <cdr:to>
      <cdr:x>0.89571</cdr:x>
      <cdr:y>0.64158</cdr:y>
    </cdr:to>
    <cdr:sp macro="" textlink="">
      <cdr:nvSpPr>
        <cdr:cNvPr id="2" name="4 CuadroTexto"/>
        <cdr:cNvSpPr txBox="1"/>
      </cdr:nvSpPr>
      <cdr:spPr>
        <a:xfrm xmlns:a="http://schemas.openxmlformats.org/drawingml/2006/main">
          <a:off x="2919441" y="1390664"/>
          <a:ext cx="1000111" cy="36931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solidFill>
            <a:srgbClr val="4F81BD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R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s-MX" dirty="0" smtClean="0"/>
            <a:t>17.4 %</a:t>
          </a:r>
          <a:endParaRPr lang="es-CR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0288A-67B0-4713-B0DB-28A5485AAF2D}" type="datetimeFigureOut">
              <a:rPr lang="es-ES" smtClean="0"/>
              <a:pPr/>
              <a:t>12/05/2014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7AF48-602E-4BF4-A7C2-E9AC1DE0BBA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C293D-2DDC-4863-BE7D-75FB365F4B8E}" type="slidenum">
              <a:rPr lang="es-CR" smtClean="0"/>
              <a:pPr/>
              <a:t>2</a:t>
            </a:fld>
            <a:endParaRPr lang="es-C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4F7AC-6B2A-4B21-A761-A0F121F3425C}" type="slidenum">
              <a:rPr lang="es-CR" smtClean="0"/>
              <a:pPr/>
              <a:t>43</a:t>
            </a:fld>
            <a:endParaRPr lang="es-C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C293D-2DDC-4863-BE7D-75FB365F4B8E}" type="slidenum">
              <a:rPr lang="es-CR" smtClean="0"/>
              <a:pPr/>
              <a:t>3</a:t>
            </a:fld>
            <a:endParaRPr lang="es-C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A426-CD78-45CD-8C74-867FCF31DC48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CE8A2-E774-445C-B42A-AA4918FBEC78}" type="slidenum">
              <a:rPr lang="es-CR" smtClean="0"/>
              <a:pPr/>
              <a:t>5</a:t>
            </a:fld>
            <a:endParaRPr lang="es-C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CE8A2-E774-445C-B42A-AA4918FBEC78}" type="slidenum">
              <a:rPr lang="es-CR" smtClean="0"/>
              <a:pPr/>
              <a:t>6</a:t>
            </a:fld>
            <a:endParaRPr lang="es-C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CE8A2-E774-445C-B42A-AA4918FBEC78}" type="slidenum">
              <a:rPr lang="es-CR" smtClean="0"/>
              <a:pPr/>
              <a:t>7</a:t>
            </a:fld>
            <a:endParaRPr lang="es-C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CE8A2-E774-445C-B42A-AA4918FBEC78}" type="slidenum">
              <a:rPr lang="es-CR" smtClean="0"/>
              <a:pPr/>
              <a:t>8</a:t>
            </a:fld>
            <a:endParaRPr lang="es-C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A426-CD78-45CD-8C74-867FCF31DC48}" type="slidenum">
              <a:rPr lang="es-ES" smtClean="0"/>
              <a:pPr/>
              <a:t>24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0C96-85B1-45BD-99A4-890B642FC375}" type="datetimeFigureOut">
              <a:rPr lang="es-CR" smtClean="0"/>
              <a:pPr/>
              <a:t>12/05/2014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54F7-F041-41A0-9BB3-AA3B4692F120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="" xmlns:p14="http://schemas.microsoft.com/office/powerpoint/2010/main" val="665492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0C96-85B1-45BD-99A4-890B642FC375}" type="datetimeFigureOut">
              <a:rPr lang="es-CR" smtClean="0"/>
              <a:pPr/>
              <a:t>12/05/2014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54F7-F041-41A0-9BB3-AA3B4692F120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="" xmlns:p14="http://schemas.microsoft.com/office/powerpoint/2010/main" val="2090641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0C96-85B1-45BD-99A4-890B642FC375}" type="datetimeFigureOut">
              <a:rPr lang="es-CR" smtClean="0"/>
              <a:pPr/>
              <a:t>12/05/2014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54F7-F041-41A0-9BB3-AA3B4692F120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="" xmlns:p14="http://schemas.microsoft.com/office/powerpoint/2010/main" val="229035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0C96-85B1-45BD-99A4-890B642FC375}" type="datetimeFigureOut">
              <a:rPr lang="es-CR" smtClean="0"/>
              <a:pPr/>
              <a:t>12/05/2014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54F7-F041-41A0-9BB3-AA3B4692F120}" type="slidenum">
              <a:rPr lang="es-CR" smtClean="0"/>
              <a:pPr/>
              <a:t>‹Nº›</a:t>
            </a:fld>
            <a:endParaRPr lang="es-CR"/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4" descr="C:\Users\pleiva\Documents\02 2012\01 Investigación Viscoelasticidad\Logos y manuales UCR\Lanamme\logo lanamme vertical.gif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304800"/>
            <a:ext cx="107337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C:\Users\pleiva\Documents\02 2012\01 Investigación Viscoelasticidad\Logos y manuales UCR\Lanamme\logo pitra vertical.gif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903856" y="304800"/>
            <a:ext cx="517525" cy="93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40263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0C96-85B1-45BD-99A4-890B642FC375}" type="datetimeFigureOut">
              <a:rPr lang="es-CR" smtClean="0"/>
              <a:pPr/>
              <a:t>12/05/2014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54F7-F041-41A0-9BB3-AA3B4692F120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="" xmlns:p14="http://schemas.microsoft.com/office/powerpoint/2010/main" val="7628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0C96-85B1-45BD-99A4-890B642FC375}" type="datetimeFigureOut">
              <a:rPr lang="es-CR" smtClean="0"/>
              <a:pPr/>
              <a:t>12/05/2014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54F7-F041-41A0-9BB3-AA3B4692F120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="" xmlns:p14="http://schemas.microsoft.com/office/powerpoint/2010/main" val="3650086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0C96-85B1-45BD-99A4-890B642FC375}" type="datetimeFigureOut">
              <a:rPr lang="es-CR" smtClean="0"/>
              <a:pPr/>
              <a:t>12/05/2014</a:t>
            </a:fld>
            <a:endParaRPr lang="es-C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54F7-F041-41A0-9BB3-AA3B4692F120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="" xmlns:p14="http://schemas.microsoft.com/office/powerpoint/2010/main" val="95952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0C96-85B1-45BD-99A4-890B642FC375}" type="datetimeFigureOut">
              <a:rPr lang="es-CR" smtClean="0"/>
              <a:pPr/>
              <a:t>12/05/2014</a:t>
            </a:fld>
            <a:endParaRPr lang="es-C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54F7-F041-41A0-9BB3-AA3B4692F120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="" xmlns:p14="http://schemas.microsoft.com/office/powerpoint/2010/main" val="3319652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0C96-85B1-45BD-99A4-890B642FC375}" type="datetimeFigureOut">
              <a:rPr lang="es-CR" smtClean="0"/>
              <a:pPr/>
              <a:t>12/05/2014</a:t>
            </a:fld>
            <a:endParaRPr lang="es-C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54F7-F041-41A0-9BB3-AA3B4692F120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="" xmlns:p14="http://schemas.microsoft.com/office/powerpoint/2010/main" val="2221777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0C96-85B1-45BD-99A4-890B642FC375}" type="datetimeFigureOut">
              <a:rPr lang="es-CR" smtClean="0"/>
              <a:pPr/>
              <a:t>12/05/2014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54F7-F041-41A0-9BB3-AA3B4692F120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="" xmlns:p14="http://schemas.microsoft.com/office/powerpoint/2010/main" val="255929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0C96-85B1-45BD-99A4-890B642FC375}" type="datetimeFigureOut">
              <a:rPr lang="es-CR" smtClean="0"/>
              <a:pPr/>
              <a:t>12/05/2014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54F7-F041-41A0-9BB3-AA3B4692F120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="" xmlns:p14="http://schemas.microsoft.com/office/powerpoint/2010/main" val="4137106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90C96-85B1-45BD-99A4-890B642FC375}" type="datetimeFigureOut">
              <a:rPr lang="es-CR" smtClean="0"/>
              <a:pPr/>
              <a:t>12/05/2014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A54F7-F041-41A0-9BB3-AA3B4692F120}" type="slidenum">
              <a:rPr lang="es-CR" smtClean="0"/>
              <a:pPr/>
              <a:t>‹Nº›</a:t>
            </a:fld>
            <a:endParaRPr lang="es-CR"/>
          </a:p>
        </p:txBody>
      </p:sp>
    </p:spTree>
    <p:extLst>
      <p:ext uri="{BB962C8B-B14F-4D97-AF65-F5344CB8AC3E}">
        <p14:creationId xmlns="" xmlns:p14="http://schemas.microsoft.com/office/powerpoint/2010/main" val="3192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3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uis.loriasalazar@ucr.ac.cr" TargetMode="External"/><Relationship Id="rId5" Type="http://schemas.openxmlformats.org/officeDocument/2006/relationships/hyperlink" Target="http://www.lanamme.ucr.ac.cr/" TargetMode="Externa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28600" y="4267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7030A0"/>
                </a:solidFill>
              </a:rPr>
              <a:t>Implementación De Ensayos Acelerados De Pavimentos En Costa Rica Con El Equipo HVS</a:t>
            </a:r>
          </a:p>
          <a:p>
            <a:endParaRPr lang="es-CR" sz="3200" dirty="0">
              <a:solidFill>
                <a:srgbClr val="7030A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09600" y="5334001"/>
            <a:ext cx="7848600" cy="147732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VE" sz="2400" b="1" dirty="0" smtClean="0">
                <a:solidFill>
                  <a:schemeClr val="accent4">
                    <a:lumMod val="75000"/>
                  </a:schemeClr>
                </a:solidFill>
              </a:rPr>
              <a:t>Ing. Luis Guillermo Loría Salazar, </a:t>
            </a:r>
            <a:r>
              <a:rPr lang="es-VE" sz="2400" b="1" dirty="0" err="1" smtClean="0">
                <a:solidFill>
                  <a:schemeClr val="accent4">
                    <a:lumMod val="75000"/>
                  </a:schemeClr>
                </a:solidFill>
              </a:rPr>
              <a:t>PhD</a:t>
            </a:r>
            <a:endParaRPr lang="es-ES" sz="2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VE" sz="2400" b="1" dirty="0" smtClean="0">
                <a:solidFill>
                  <a:schemeClr val="accent4">
                    <a:lumMod val="75000"/>
                  </a:schemeClr>
                </a:solidFill>
              </a:rPr>
              <a:t>Ing. Paulina Leiva Padilla </a:t>
            </a:r>
            <a:endParaRPr lang="es-ES" sz="2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VE" sz="2400" b="1" dirty="0" smtClean="0">
                <a:solidFill>
                  <a:schemeClr val="accent4">
                    <a:lumMod val="75000"/>
                  </a:schemeClr>
                </a:solidFill>
              </a:rPr>
              <a:t>Ing. Fabricio Leiva Villacorta, </a:t>
            </a:r>
            <a:r>
              <a:rPr lang="es-VE" sz="2400" b="1" dirty="0" err="1" smtClean="0">
                <a:solidFill>
                  <a:schemeClr val="accent4">
                    <a:lumMod val="75000"/>
                  </a:schemeClr>
                </a:solidFill>
              </a:rPr>
              <a:t>PhD</a:t>
            </a:r>
            <a:endParaRPr lang="es-ES" sz="2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91788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2012-12-14 11.02.13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2013-01-24 16.15.22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-17860"/>
            <a:ext cx="9167813" cy="687586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2013-04-30 18.19.20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2013-05-15 12.20.34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18" y="162"/>
            <a:ext cx="9139982" cy="685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3-05-18 12.46.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59808" cy="3419856"/>
          </a:xfrm>
          <a:prstGeom prst="rect">
            <a:avLst/>
          </a:prstGeom>
        </p:spPr>
      </p:pic>
      <p:pic>
        <p:nvPicPr>
          <p:cNvPr id="3" name="2 Imagen" descr="2013-05-18 11.57.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4192" y="0"/>
            <a:ext cx="4559808" cy="3419856"/>
          </a:xfrm>
          <a:prstGeom prst="rect">
            <a:avLst/>
          </a:prstGeom>
        </p:spPr>
      </p:pic>
      <p:pic>
        <p:nvPicPr>
          <p:cNvPr id="4" name="3 Imagen" descr="2013-05-18 14.14.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4192" y="3438144"/>
            <a:ext cx="4559808" cy="3419856"/>
          </a:xfrm>
          <a:prstGeom prst="rect">
            <a:avLst/>
          </a:prstGeom>
        </p:spPr>
      </p:pic>
      <p:pic>
        <p:nvPicPr>
          <p:cNvPr id="5" name="4 Imagen" descr="2013-05-18 13.34.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5240" y="3402000"/>
            <a:ext cx="4608000" cy="345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57800" cy="944562"/>
          </a:xfrm>
        </p:spPr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</a:rPr>
              <a:t>Pistas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Experimentales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600"/>
            <a:ext cx="725805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200" cy="1020762"/>
          </a:xfrm>
        </p:spPr>
        <p:txBody>
          <a:bodyPr/>
          <a:lstStyle/>
          <a:p>
            <a:r>
              <a:rPr lang="es-ES" dirty="0" smtClean="0">
                <a:solidFill>
                  <a:srgbClr val="7030A0"/>
                </a:solidFill>
              </a:rPr>
              <a:t>Instrumentación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56830" y="1871875"/>
            <a:ext cx="7358063" cy="4106540"/>
          </a:xfrm>
        </p:spPr>
        <p:txBody>
          <a:bodyPr/>
          <a:lstStyle/>
          <a:p>
            <a:r>
              <a:rPr lang="es-ES" dirty="0" smtClean="0"/>
              <a:t>Perfilómetro </a:t>
            </a:r>
          </a:p>
          <a:p>
            <a:r>
              <a:rPr lang="es-ES" dirty="0" smtClean="0"/>
              <a:t>Sensores para deformación (PAST)</a:t>
            </a:r>
          </a:p>
          <a:p>
            <a:r>
              <a:rPr lang="es-ES" dirty="0" smtClean="0"/>
              <a:t>Sensores para presión(SOPT)</a:t>
            </a:r>
          </a:p>
          <a:p>
            <a:r>
              <a:rPr lang="es-ES" dirty="0" smtClean="0"/>
              <a:t>Deflectómetros multi capa (MDD)</a:t>
            </a:r>
          </a:p>
          <a:p>
            <a:r>
              <a:rPr lang="es-ES" dirty="0" smtClean="0"/>
              <a:t>Deflectómetro superficial (RSD)</a:t>
            </a:r>
          </a:p>
          <a:p>
            <a:r>
              <a:rPr lang="es-ES" dirty="0" smtClean="0"/>
              <a:t>Termocuplas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60 Imagen" descr="2013-05-02 08.38.12.jpg"/>
          <p:cNvPicPr>
            <a:picLocks noChangeAspect="1"/>
          </p:cNvPicPr>
          <p:nvPr/>
        </p:nvPicPr>
        <p:blipFill>
          <a:blip r:embed="rId2" cstate="print"/>
          <a:srcRect l="13500"/>
          <a:stretch>
            <a:fillRect/>
          </a:stretch>
        </p:blipFill>
        <p:spPr>
          <a:xfrm>
            <a:off x="228600" y="1524000"/>
            <a:ext cx="4394200" cy="3810000"/>
          </a:xfrm>
          <a:prstGeom prst="rect">
            <a:avLst/>
          </a:prstGeom>
        </p:spPr>
      </p:pic>
      <p:pic>
        <p:nvPicPr>
          <p:cNvPr id="59" name="58 Imagen" descr="2013-05-02 09.15.39.jpg"/>
          <p:cNvPicPr>
            <a:picLocks noChangeAspect="1"/>
          </p:cNvPicPr>
          <p:nvPr/>
        </p:nvPicPr>
        <p:blipFill>
          <a:blip r:embed="rId3" cstate="print"/>
          <a:srcRect r="19500"/>
          <a:stretch>
            <a:fillRect/>
          </a:stretch>
        </p:blipFill>
        <p:spPr>
          <a:xfrm>
            <a:off x="4572000" y="1524000"/>
            <a:ext cx="4089400" cy="3810000"/>
          </a:xfrm>
          <a:prstGeom prst="rect">
            <a:avLst/>
          </a:prstGeom>
        </p:spPr>
      </p:pic>
      <p:sp>
        <p:nvSpPr>
          <p:cNvPr id="60" name="59 CuadroTexto"/>
          <p:cNvSpPr txBox="1"/>
          <p:nvPr/>
        </p:nvSpPr>
        <p:spPr>
          <a:xfrm>
            <a:off x="4724400" y="4343400"/>
            <a:ext cx="1583095" cy="59006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MX" sz="3200" b="1" dirty="0" smtClean="0">
                <a:solidFill>
                  <a:schemeClr val="bg1"/>
                </a:solidFill>
              </a:rPr>
              <a:t>SOPT</a:t>
            </a:r>
            <a:endParaRPr lang="es-CR" sz="3200" b="1" dirty="0">
              <a:solidFill>
                <a:schemeClr val="bg1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200" cy="944562"/>
          </a:xfrm>
        </p:spPr>
        <p:txBody>
          <a:bodyPr/>
          <a:lstStyle/>
          <a:p>
            <a:r>
              <a:rPr lang="es-MX" dirty="0" smtClean="0">
                <a:solidFill>
                  <a:srgbClr val="7030A0"/>
                </a:solidFill>
              </a:rPr>
              <a:t>Subrasante </a:t>
            </a:r>
            <a:endParaRPr lang="es-CR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58 Imagen" descr="2013-05-15 09.44.15.jpg"/>
          <p:cNvPicPr>
            <a:picLocks noChangeAspect="1"/>
          </p:cNvPicPr>
          <p:nvPr/>
        </p:nvPicPr>
        <p:blipFill>
          <a:blip r:embed="rId2" cstate="print"/>
          <a:srcRect t="11111"/>
          <a:stretch>
            <a:fillRect/>
          </a:stretch>
        </p:blipFill>
        <p:spPr>
          <a:xfrm>
            <a:off x="381000" y="1981200"/>
            <a:ext cx="3108960" cy="3684698"/>
          </a:xfrm>
          <a:prstGeom prst="rect">
            <a:avLst/>
          </a:prstGeom>
        </p:spPr>
      </p:pic>
      <p:sp>
        <p:nvSpPr>
          <p:cNvPr id="60" name="59 CuadroTexto"/>
          <p:cNvSpPr txBox="1"/>
          <p:nvPr/>
        </p:nvSpPr>
        <p:spPr>
          <a:xfrm>
            <a:off x="3810000" y="2133600"/>
            <a:ext cx="5029200" cy="46166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MX" sz="2400" dirty="0" smtClean="0"/>
              <a:t>PAST (AC2 y AC3)</a:t>
            </a:r>
            <a:endParaRPr lang="es-CR" sz="2400" dirty="0"/>
          </a:p>
        </p:txBody>
      </p:sp>
      <p:sp>
        <p:nvSpPr>
          <p:cNvPr id="15" name="14 Título"/>
          <p:cNvSpPr>
            <a:spLocks noGrp="1"/>
          </p:cNvSpPr>
          <p:nvPr>
            <p:ph type="title"/>
          </p:nvPr>
        </p:nvSpPr>
        <p:spPr>
          <a:xfrm>
            <a:off x="304800" y="304800"/>
            <a:ext cx="5562600" cy="9906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7030A0"/>
                </a:solidFill>
              </a:rPr>
              <a:t>Sensores de deformación</a:t>
            </a:r>
            <a:endParaRPr lang="es-CR" dirty="0">
              <a:solidFill>
                <a:srgbClr val="7030A0"/>
              </a:solidFill>
            </a:endParaRPr>
          </a:p>
        </p:txBody>
      </p:sp>
      <p:sp>
        <p:nvSpPr>
          <p:cNvPr id="16" name="Rectangle 3"/>
          <p:cNvSpPr/>
          <p:nvPr/>
        </p:nvSpPr>
        <p:spPr>
          <a:xfrm>
            <a:off x="3581401" y="3736777"/>
            <a:ext cx="54102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31"/>
          <p:cNvGrpSpPr>
            <a:grpSpLocks noChangeAspect="1"/>
          </p:cNvGrpSpPr>
          <p:nvPr/>
        </p:nvGrpSpPr>
        <p:grpSpPr>
          <a:xfrm>
            <a:off x="5410200" y="4193978"/>
            <a:ext cx="1660092" cy="283463"/>
            <a:chOff x="2746250" y="4421125"/>
            <a:chExt cx="2213456" cy="377950"/>
          </a:xfrm>
        </p:grpSpPr>
        <p:grpSp>
          <p:nvGrpSpPr>
            <p:cNvPr id="3" name="Group 7"/>
            <p:cNvGrpSpPr>
              <a:grpSpLocks noChangeAspect="1"/>
            </p:cNvGrpSpPr>
            <p:nvPr/>
          </p:nvGrpSpPr>
          <p:grpSpPr>
            <a:xfrm>
              <a:off x="2746250" y="4421125"/>
              <a:ext cx="182880" cy="377950"/>
              <a:chOff x="2286000" y="2773681"/>
              <a:chExt cx="228600" cy="472438"/>
            </a:xfrm>
          </p:grpSpPr>
          <p:sp>
            <p:nvSpPr>
              <p:cNvPr id="34" name="Rectangle 4"/>
              <p:cNvSpPr/>
              <p:nvPr/>
            </p:nvSpPr>
            <p:spPr>
              <a:xfrm>
                <a:off x="2362200" y="2819400"/>
                <a:ext cx="76200" cy="381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Rectangle 5"/>
              <p:cNvSpPr/>
              <p:nvPr/>
            </p:nvSpPr>
            <p:spPr>
              <a:xfrm>
                <a:off x="2286000" y="2773681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6"/>
              <p:cNvSpPr/>
              <p:nvPr/>
            </p:nvSpPr>
            <p:spPr>
              <a:xfrm>
                <a:off x="2286000" y="3200400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8"/>
            <p:cNvGrpSpPr>
              <a:grpSpLocks noChangeAspect="1"/>
            </p:cNvGrpSpPr>
            <p:nvPr/>
          </p:nvGrpSpPr>
          <p:grpSpPr>
            <a:xfrm rot="5400000">
              <a:off x="3390597" y="4421129"/>
              <a:ext cx="182880" cy="377950"/>
              <a:chOff x="2286000" y="2773681"/>
              <a:chExt cx="228600" cy="472438"/>
            </a:xfrm>
          </p:grpSpPr>
          <p:sp>
            <p:nvSpPr>
              <p:cNvPr id="31" name="Rectangle 9"/>
              <p:cNvSpPr/>
              <p:nvPr/>
            </p:nvSpPr>
            <p:spPr>
              <a:xfrm>
                <a:off x="2362200" y="2819400"/>
                <a:ext cx="76200" cy="381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10"/>
              <p:cNvSpPr/>
              <p:nvPr/>
            </p:nvSpPr>
            <p:spPr>
              <a:xfrm>
                <a:off x="2286000" y="2773681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11"/>
              <p:cNvSpPr/>
              <p:nvPr/>
            </p:nvSpPr>
            <p:spPr>
              <a:xfrm>
                <a:off x="2286000" y="3200400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12"/>
            <p:cNvGrpSpPr>
              <a:grpSpLocks noChangeAspect="1"/>
            </p:cNvGrpSpPr>
            <p:nvPr/>
          </p:nvGrpSpPr>
          <p:grpSpPr>
            <a:xfrm>
              <a:off x="4034944" y="4421125"/>
              <a:ext cx="182880" cy="377950"/>
              <a:chOff x="2286000" y="2773681"/>
              <a:chExt cx="228600" cy="472438"/>
            </a:xfrm>
          </p:grpSpPr>
          <p:sp>
            <p:nvSpPr>
              <p:cNvPr id="28" name="Rectangle 13"/>
              <p:cNvSpPr/>
              <p:nvPr/>
            </p:nvSpPr>
            <p:spPr>
              <a:xfrm>
                <a:off x="2362200" y="2819400"/>
                <a:ext cx="76200" cy="381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tangle 14"/>
              <p:cNvSpPr/>
              <p:nvPr/>
            </p:nvSpPr>
            <p:spPr>
              <a:xfrm>
                <a:off x="2286000" y="2773681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tangle 15"/>
              <p:cNvSpPr/>
              <p:nvPr/>
            </p:nvSpPr>
            <p:spPr>
              <a:xfrm>
                <a:off x="2286000" y="3200400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oup 16"/>
            <p:cNvGrpSpPr>
              <a:grpSpLocks noChangeAspect="1"/>
            </p:cNvGrpSpPr>
            <p:nvPr/>
          </p:nvGrpSpPr>
          <p:grpSpPr>
            <a:xfrm rot="5400000">
              <a:off x="4679291" y="4421129"/>
              <a:ext cx="182880" cy="377950"/>
              <a:chOff x="2286000" y="2773681"/>
              <a:chExt cx="228600" cy="472438"/>
            </a:xfrm>
          </p:grpSpPr>
          <p:sp>
            <p:nvSpPr>
              <p:cNvPr id="25" name="Rectangle 17"/>
              <p:cNvSpPr/>
              <p:nvPr/>
            </p:nvSpPr>
            <p:spPr>
              <a:xfrm>
                <a:off x="2362200" y="2819400"/>
                <a:ext cx="76200" cy="381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ectangle 18"/>
              <p:cNvSpPr/>
              <p:nvPr/>
            </p:nvSpPr>
            <p:spPr>
              <a:xfrm>
                <a:off x="2286000" y="2773681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tangle 19"/>
              <p:cNvSpPr/>
              <p:nvPr/>
            </p:nvSpPr>
            <p:spPr>
              <a:xfrm>
                <a:off x="2286000" y="3200400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37" name="Straight Connector 29"/>
          <p:cNvCxnSpPr>
            <a:stCxn id="16" idx="1"/>
            <a:endCxn id="16" idx="3"/>
          </p:cNvCxnSpPr>
          <p:nvPr/>
        </p:nvCxnSpPr>
        <p:spPr>
          <a:xfrm rot="10800000" flipH="1">
            <a:off x="3581401" y="4308277"/>
            <a:ext cx="5410200" cy="1588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7"/>
          <p:cNvSpPr txBox="1"/>
          <p:nvPr/>
        </p:nvSpPr>
        <p:spPr>
          <a:xfrm>
            <a:off x="6477000" y="3736778"/>
            <a:ext cx="625492" cy="307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60 cm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0" name="Straight Arrow Connector 40"/>
          <p:cNvCxnSpPr/>
          <p:nvPr/>
        </p:nvCxnSpPr>
        <p:spPr>
          <a:xfrm>
            <a:off x="5943600" y="4041577"/>
            <a:ext cx="228600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6210300" y="3736777"/>
            <a:ext cx="0" cy="114300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37"/>
          <p:cNvSpPr txBox="1"/>
          <p:nvPr/>
        </p:nvSpPr>
        <p:spPr>
          <a:xfrm>
            <a:off x="5638800" y="3733801"/>
            <a:ext cx="625492" cy="307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30 cm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7" name="Straight Arrow Connector 40"/>
          <p:cNvCxnSpPr/>
          <p:nvPr/>
        </p:nvCxnSpPr>
        <p:spPr>
          <a:xfrm>
            <a:off x="6477000" y="4041577"/>
            <a:ext cx="457200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40"/>
          <p:cNvCxnSpPr/>
          <p:nvPr/>
        </p:nvCxnSpPr>
        <p:spPr>
          <a:xfrm>
            <a:off x="5791200" y="3429000"/>
            <a:ext cx="838200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37"/>
          <p:cNvSpPr txBox="1"/>
          <p:nvPr/>
        </p:nvSpPr>
        <p:spPr>
          <a:xfrm>
            <a:off x="5806227" y="2971800"/>
            <a:ext cx="879654" cy="40010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Tráfico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1" y="457200"/>
            <a:ext cx="56388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800" dirty="0" smtClean="0">
                <a:solidFill>
                  <a:srgbClr val="7030A0"/>
                </a:solidFill>
                <a:latin typeface="Arial" charset="0"/>
                <a:sym typeface="Arial" charset="0"/>
              </a:rPr>
              <a:t>¿</a:t>
            </a:r>
            <a:r>
              <a:rPr lang="es-CR" sz="3800" dirty="0" smtClean="0">
                <a:solidFill>
                  <a:srgbClr val="7030A0"/>
                </a:solidFill>
                <a:latin typeface="Arial" charset="0"/>
                <a:sym typeface="Arial" charset="0"/>
              </a:rPr>
              <a:t>Qué</a:t>
            </a:r>
            <a:r>
              <a:rPr lang="en-US" sz="3800" dirty="0" smtClean="0">
                <a:solidFill>
                  <a:srgbClr val="7030A0"/>
                </a:solidFill>
                <a:latin typeface="Arial" charset="0"/>
                <a:sym typeface="Arial" charset="0"/>
              </a:rPr>
              <a:t> </a:t>
            </a:r>
            <a:r>
              <a:rPr lang="es-CR" sz="3800" dirty="0" smtClean="0">
                <a:solidFill>
                  <a:srgbClr val="7030A0"/>
                </a:solidFill>
                <a:latin typeface="Arial" charset="0"/>
                <a:sym typeface="Arial" charset="0"/>
              </a:rPr>
              <a:t>es</a:t>
            </a:r>
            <a:r>
              <a:rPr lang="en-US" sz="3800" dirty="0" smtClean="0">
                <a:solidFill>
                  <a:srgbClr val="7030A0"/>
                </a:solidFill>
                <a:latin typeface="Arial" charset="0"/>
                <a:sym typeface="Arial" charset="0"/>
              </a:rPr>
              <a:t> el LanammeUCR?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239000" cy="3898924"/>
          </a:xfrm>
        </p:spPr>
        <p:txBody>
          <a:bodyPr/>
          <a:lstStyle/>
          <a:p>
            <a:pPr marL="0" indent="-421913" algn="just">
              <a:lnSpc>
                <a:spcPct val="95000"/>
              </a:lnSpc>
              <a:spcBef>
                <a:spcPts val="562"/>
              </a:spcBef>
              <a:buClr>
                <a:srgbClr val="FFCC00"/>
              </a:buClr>
              <a:buSzPct val="70000"/>
              <a:buNone/>
              <a:tabLst>
                <a:tab pos="421913" algn="l"/>
                <a:tab pos="736673" algn="l"/>
                <a:tab pos="1052550" algn="l"/>
                <a:tab pos="1368426" algn="l"/>
                <a:tab pos="1684303" algn="l"/>
                <a:tab pos="2000179" algn="l"/>
                <a:tab pos="2316056" algn="l"/>
                <a:tab pos="2631932" algn="l"/>
                <a:tab pos="2947809" algn="l"/>
                <a:tab pos="3263685" algn="l"/>
                <a:tab pos="3579562" algn="l"/>
                <a:tab pos="3895438" algn="l"/>
                <a:tab pos="4211314" algn="l"/>
                <a:tab pos="4527191" algn="l"/>
                <a:tab pos="4843067" algn="l"/>
                <a:tab pos="5158944" algn="l"/>
                <a:tab pos="5474820" algn="l"/>
                <a:tab pos="5790696" algn="l"/>
                <a:tab pos="6106573" algn="l"/>
                <a:tab pos="6422449" algn="l"/>
                <a:tab pos="6738326" algn="l"/>
              </a:tabLst>
              <a:defRPr/>
            </a:pPr>
            <a:r>
              <a:rPr lang="es-CR" sz="2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LanammeUCR es un laboratorio de la Universidad de Costa Rica dedicado a:</a:t>
            </a:r>
          </a:p>
          <a:p>
            <a:pPr marL="421913" indent="-421913" algn="just">
              <a:lnSpc>
                <a:spcPct val="95000"/>
              </a:lnSpc>
              <a:spcBef>
                <a:spcPts val="562"/>
              </a:spcBef>
              <a:buClr>
                <a:srgbClr val="FFCC00"/>
              </a:buClr>
              <a:buSzPct val="70000"/>
              <a:buNone/>
              <a:tabLst>
                <a:tab pos="421913" algn="l"/>
                <a:tab pos="736673" algn="l"/>
                <a:tab pos="1052550" algn="l"/>
                <a:tab pos="1368426" algn="l"/>
                <a:tab pos="1684303" algn="l"/>
                <a:tab pos="2000179" algn="l"/>
                <a:tab pos="2316056" algn="l"/>
                <a:tab pos="2631932" algn="l"/>
                <a:tab pos="2947809" algn="l"/>
                <a:tab pos="3263685" algn="l"/>
                <a:tab pos="3579562" algn="l"/>
                <a:tab pos="3895438" algn="l"/>
                <a:tab pos="4211314" algn="l"/>
                <a:tab pos="4527191" algn="l"/>
                <a:tab pos="4843067" algn="l"/>
                <a:tab pos="5158944" algn="l"/>
                <a:tab pos="5474820" algn="l"/>
                <a:tab pos="5790696" algn="l"/>
                <a:tab pos="6106573" algn="l"/>
                <a:tab pos="6422449" algn="l"/>
                <a:tab pos="6738326" algn="l"/>
              </a:tabLst>
              <a:defRPr/>
            </a:pPr>
            <a:endParaRPr lang="es-CR" sz="25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21913" indent="-421913" algn="just">
              <a:lnSpc>
                <a:spcPct val="95000"/>
              </a:lnSpc>
              <a:spcBef>
                <a:spcPts val="562"/>
              </a:spcBef>
              <a:buClr>
                <a:srgbClr val="FFCC00"/>
              </a:buClr>
              <a:buSzPct val="70000"/>
              <a:buNone/>
              <a:tabLst>
                <a:tab pos="421913" algn="l"/>
                <a:tab pos="736673" algn="l"/>
                <a:tab pos="1052550" algn="l"/>
                <a:tab pos="1368426" algn="l"/>
                <a:tab pos="1684303" algn="l"/>
                <a:tab pos="2000179" algn="l"/>
                <a:tab pos="2316056" algn="l"/>
                <a:tab pos="2631932" algn="l"/>
                <a:tab pos="2947809" algn="l"/>
                <a:tab pos="3263685" algn="l"/>
                <a:tab pos="3579562" algn="l"/>
                <a:tab pos="3895438" algn="l"/>
                <a:tab pos="4211314" algn="l"/>
                <a:tab pos="4527191" algn="l"/>
                <a:tab pos="4843067" algn="l"/>
                <a:tab pos="5158944" algn="l"/>
                <a:tab pos="5474820" algn="l"/>
                <a:tab pos="5790696" algn="l"/>
                <a:tab pos="6106573" algn="l"/>
                <a:tab pos="6422449" algn="l"/>
                <a:tab pos="6738326" algn="l"/>
              </a:tabLst>
              <a:defRPr/>
            </a:pPr>
            <a:r>
              <a:rPr lang="es-CR" sz="2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•	Investigación aplicada</a:t>
            </a:r>
          </a:p>
          <a:p>
            <a:pPr marL="421913" indent="-421913" algn="just">
              <a:lnSpc>
                <a:spcPct val="95000"/>
              </a:lnSpc>
              <a:spcBef>
                <a:spcPts val="562"/>
              </a:spcBef>
              <a:buClr>
                <a:srgbClr val="FFCC00"/>
              </a:buClr>
              <a:buSzPct val="70000"/>
              <a:buNone/>
              <a:tabLst>
                <a:tab pos="421913" algn="l"/>
                <a:tab pos="736673" algn="l"/>
                <a:tab pos="1052550" algn="l"/>
                <a:tab pos="1368426" algn="l"/>
                <a:tab pos="1684303" algn="l"/>
                <a:tab pos="2000179" algn="l"/>
                <a:tab pos="2316056" algn="l"/>
                <a:tab pos="2631932" algn="l"/>
                <a:tab pos="2947809" algn="l"/>
                <a:tab pos="3263685" algn="l"/>
                <a:tab pos="3579562" algn="l"/>
                <a:tab pos="3895438" algn="l"/>
                <a:tab pos="4211314" algn="l"/>
                <a:tab pos="4527191" algn="l"/>
                <a:tab pos="4843067" algn="l"/>
                <a:tab pos="5158944" algn="l"/>
                <a:tab pos="5474820" algn="l"/>
                <a:tab pos="5790696" algn="l"/>
                <a:tab pos="6106573" algn="l"/>
                <a:tab pos="6422449" algn="l"/>
                <a:tab pos="6738326" algn="l"/>
              </a:tabLst>
              <a:defRPr/>
            </a:pPr>
            <a:r>
              <a:rPr lang="es-CR" sz="2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•	Docencia</a:t>
            </a:r>
          </a:p>
          <a:p>
            <a:pPr marL="421913" indent="-421913" algn="just">
              <a:lnSpc>
                <a:spcPct val="95000"/>
              </a:lnSpc>
              <a:spcBef>
                <a:spcPts val="562"/>
              </a:spcBef>
              <a:buClr>
                <a:srgbClr val="FFCC00"/>
              </a:buClr>
              <a:buSzPct val="70000"/>
              <a:buNone/>
              <a:tabLst>
                <a:tab pos="421913" algn="l"/>
                <a:tab pos="736673" algn="l"/>
                <a:tab pos="1052550" algn="l"/>
                <a:tab pos="1368426" algn="l"/>
                <a:tab pos="1684303" algn="l"/>
                <a:tab pos="2000179" algn="l"/>
                <a:tab pos="2316056" algn="l"/>
                <a:tab pos="2631932" algn="l"/>
                <a:tab pos="2947809" algn="l"/>
                <a:tab pos="3263685" algn="l"/>
                <a:tab pos="3579562" algn="l"/>
                <a:tab pos="3895438" algn="l"/>
                <a:tab pos="4211314" algn="l"/>
                <a:tab pos="4527191" algn="l"/>
                <a:tab pos="4843067" algn="l"/>
                <a:tab pos="5158944" algn="l"/>
                <a:tab pos="5474820" algn="l"/>
                <a:tab pos="5790696" algn="l"/>
                <a:tab pos="6106573" algn="l"/>
                <a:tab pos="6422449" algn="l"/>
                <a:tab pos="6738326" algn="l"/>
              </a:tabLst>
              <a:defRPr/>
            </a:pPr>
            <a:r>
              <a:rPr lang="es-CR" sz="2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•	Transferencia tecnológica</a:t>
            </a:r>
          </a:p>
          <a:p>
            <a:pPr marL="421913" indent="-421913" algn="just">
              <a:lnSpc>
                <a:spcPct val="95000"/>
              </a:lnSpc>
              <a:spcBef>
                <a:spcPts val="562"/>
              </a:spcBef>
              <a:buClr>
                <a:srgbClr val="FFCC00"/>
              </a:buClr>
              <a:buSzPct val="70000"/>
              <a:buNone/>
              <a:tabLst>
                <a:tab pos="421913" algn="l"/>
                <a:tab pos="736673" algn="l"/>
                <a:tab pos="1052550" algn="l"/>
                <a:tab pos="1368426" algn="l"/>
                <a:tab pos="1684303" algn="l"/>
                <a:tab pos="2000179" algn="l"/>
                <a:tab pos="2316056" algn="l"/>
                <a:tab pos="2631932" algn="l"/>
                <a:tab pos="2947809" algn="l"/>
                <a:tab pos="3263685" algn="l"/>
                <a:tab pos="3579562" algn="l"/>
                <a:tab pos="3895438" algn="l"/>
                <a:tab pos="4211314" algn="l"/>
                <a:tab pos="4527191" algn="l"/>
                <a:tab pos="4843067" algn="l"/>
                <a:tab pos="5158944" algn="l"/>
                <a:tab pos="5474820" algn="l"/>
                <a:tab pos="5790696" algn="l"/>
                <a:tab pos="6106573" algn="l"/>
                <a:tab pos="6422449" algn="l"/>
                <a:tab pos="6738326" algn="l"/>
              </a:tabLst>
              <a:defRPr/>
            </a:pPr>
            <a:r>
              <a:rPr lang="es-CR" sz="2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•	Cooperación técnica </a:t>
            </a:r>
            <a:endParaRPr lang="es-CR" sz="25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819400" y="4876800"/>
            <a:ext cx="5890889" cy="11113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ctr">
              <a:buFont typeface="Arial" pitchFamily="34" charset="0"/>
              <a:buChar char="•"/>
              <a:defRPr/>
            </a:pPr>
            <a:r>
              <a:rPr lang="es-CR" sz="17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 Narrow" charset="0"/>
              </a:rPr>
              <a:t>Primer laboratorio del ramo ACREDITADO ISO 17025 – 2002 en la región </a:t>
            </a:r>
            <a:r>
              <a:rPr lang="es-CR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Arial Narrow" charset="0"/>
              </a:rPr>
              <a:t>latinoamericana</a:t>
            </a:r>
            <a:endParaRPr lang="es-CR" sz="1700" b="1" dirty="0">
              <a:solidFill>
                <a:schemeClr val="tx1">
                  <a:lumMod val="65000"/>
                  <a:lumOff val="35000"/>
                </a:schemeClr>
              </a:solidFill>
              <a:sym typeface="Arial Narrow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es-CR" sz="1700" b="1" dirty="0">
              <a:solidFill>
                <a:schemeClr val="tx1">
                  <a:lumMod val="65000"/>
                  <a:lumOff val="35000"/>
                </a:schemeClr>
              </a:solidFill>
              <a:sym typeface="Arial Narrow" charset="0"/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es-CR" sz="17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 Narrow" charset="0"/>
              </a:rPr>
              <a:t>80 ensayos acreditados</a:t>
            </a:r>
            <a:endParaRPr lang="es-ES" sz="1700" b="1" dirty="0">
              <a:solidFill>
                <a:schemeClr val="tx1">
                  <a:lumMod val="65000"/>
                  <a:lumOff val="35000"/>
                </a:schemeClr>
              </a:solidFill>
              <a:sym typeface="Arial Narrow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0"/>
            <a:ext cx="2561704" cy="160511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3-05-15 10.16.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59808" cy="3419856"/>
          </a:xfrm>
          <a:prstGeom prst="rect">
            <a:avLst/>
          </a:prstGeom>
        </p:spPr>
      </p:pic>
      <p:pic>
        <p:nvPicPr>
          <p:cNvPr id="3" name="2 Imagen" descr="2013-05-15 10.38.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4192" y="0"/>
            <a:ext cx="4559808" cy="3419856"/>
          </a:xfrm>
          <a:prstGeom prst="rect">
            <a:avLst/>
          </a:prstGeom>
        </p:spPr>
      </p:pic>
      <p:pic>
        <p:nvPicPr>
          <p:cNvPr id="4" name="3 Imagen" descr="2013-05-15 10.50.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38144"/>
            <a:ext cx="4559808" cy="3419856"/>
          </a:xfrm>
          <a:prstGeom prst="rect">
            <a:avLst/>
          </a:prstGeom>
        </p:spPr>
      </p:pic>
      <p:pic>
        <p:nvPicPr>
          <p:cNvPr id="5" name="4 Imagen" descr="2013-05-15 10.59.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4192" y="3438144"/>
            <a:ext cx="4559808" cy="3419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58 Imagen" descr="2013-06-05 10.52.39 HD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828800"/>
            <a:ext cx="2876550" cy="3835400"/>
          </a:xfrm>
          <a:prstGeom prst="rect">
            <a:avLst/>
          </a:prstGeom>
        </p:spPr>
      </p:pic>
      <p:pic>
        <p:nvPicPr>
          <p:cNvPr id="60" name="59 Imagen" descr="2013-06-05 13.10.20 HD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1828800"/>
            <a:ext cx="5105400" cy="3829050"/>
          </a:xfrm>
          <a:prstGeom prst="rect">
            <a:avLst/>
          </a:prstGeom>
        </p:spPr>
      </p:pic>
      <p:sp>
        <p:nvSpPr>
          <p:cNvPr id="61" name="60 CuadroTexto"/>
          <p:cNvSpPr txBox="1"/>
          <p:nvPr/>
        </p:nvSpPr>
        <p:spPr>
          <a:xfrm>
            <a:off x="3581400" y="2133600"/>
            <a:ext cx="1447800" cy="58477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MX" sz="3200" b="1" dirty="0" smtClean="0">
                <a:solidFill>
                  <a:schemeClr val="bg1"/>
                </a:solidFill>
              </a:rPr>
              <a:t>MDD</a:t>
            </a:r>
            <a:endParaRPr lang="es-CR" sz="3200" b="1" dirty="0">
              <a:solidFill>
                <a:schemeClr val="bg1"/>
              </a:solidFill>
            </a:endParaRPr>
          </a:p>
        </p:txBody>
      </p:sp>
      <p:sp>
        <p:nvSpPr>
          <p:cNvPr id="26" name="25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4000" cy="1020762"/>
          </a:xfrm>
        </p:spPr>
        <p:txBody>
          <a:bodyPr/>
          <a:lstStyle/>
          <a:p>
            <a:r>
              <a:rPr lang="es-MX" dirty="0" err="1" smtClean="0">
                <a:solidFill>
                  <a:srgbClr val="7030A0"/>
                </a:solidFill>
              </a:rPr>
              <a:t>MDD´s</a:t>
            </a:r>
            <a:endParaRPr lang="es-CR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"/>
          <p:cNvSpPr/>
          <p:nvPr/>
        </p:nvSpPr>
        <p:spPr>
          <a:xfrm>
            <a:off x="990600" y="1295400"/>
            <a:ext cx="7239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66800" y="4953000"/>
            <a:ext cx="7239000" cy="6858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6" name="5 Rectángulo"/>
          <p:cNvSpPr/>
          <p:nvPr/>
        </p:nvSpPr>
        <p:spPr>
          <a:xfrm>
            <a:off x="4572000" y="4953001"/>
            <a:ext cx="228600" cy="76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7" name="6 Rectángulo"/>
          <p:cNvSpPr/>
          <p:nvPr/>
        </p:nvSpPr>
        <p:spPr>
          <a:xfrm>
            <a:off x="1066800" y="4267200"/>
            <a:ext cx="7239000" cy="6858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8" name="7 Rectángulo"/>
          <p:cNvSpPr/>
          <p:nvPr/>
        </p:nvSpPr>
        <p:spPr>
          <a:xfrm>
            <a:off x="1066800" y="3581400"/>
            <a:ext cx="7239000" cy="6858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11" name="10 Rectángulo"/>
          <p:cNvSpPr/>
          <p:nvPr/>
        </p:nvSpPr>
        <p:spPr>
          <a:xfrm>
            <a:off x="3886200" y="3581401"/>
            <a:ext cx="152400" cy="76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12" name="11 Rectángulo"/>
          <p:cNvSpPr/>
          <p:nvPr/>
        </p:nvSpPr>
        <p:spPr>
          <a:xfrm>
            <a:off x="4876800" y="3581401"/>
            <a:ext cx="152400" cy="76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13" name="12 Rectángulo"/>
          <p:cNvSpPr/>
          <p:nvPr/>
        </p:nvSpPr>
        <p:spPr>
          <a:xfrm>
            <a:off x="4267200" y="3581401"/>
            <a:ext cx="304800" cy="76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14" name="13 Rectángulo"/>
          <p:cNvSpPr/>
          <p:nvPr/>
        </p:nvSpPr>
        <p:spPr>
          <a:xfrm>
            <a:off x="5257800" y="3581401"/>
            <a:ext cx="304800" cy="76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16" name="15 Rectángulo"/>
          <p:cNvSpPr/>
          <p:nvPr/>
        </p:nvSpPr>
        <p:spPr>
          <a:xfrm>
            <a:off x="1066800" y="3276600"/>
            <a:ext cx="7239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19" name="18 Rectángulo"/>
          <p:cNvSpPr/>
          <p:nvPr/>
        </p:nvSpPr>
        <p:spPr>
          <a:xfrm>
            <a:off x="3124200" y="3276600"/>
            <a:ext cx="152400" cy="19812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15" name="14 Rectángulo"/>
          <p:cNvSpPr/>
          <p:nvPr/>
        </p:nvSpPr>
        <p:spPr>
          <a:xfrm>
            <a:off x="3124200" y="3276600"/>
            <a:ext cx="152400" cy="1981200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18" name="17 Rectángulo"/>
          <p:cNvSpPr/>
          <p:nvPr/>
        </p:nvSpPr>
        <p:spPr>
          <a:xfrm rot="16200000">
            <a:off x="4572000" y="3429000"/>
            <a:ext cx="381000" cy="76200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20" name="19 Rectángulo"/>
          <p:cNvSpPr/>
          <p:nvPr/>
        </p:nvSpPr>
        <p:spPr>
          <a:xfrm>
            <a:off x="6096000" y="3276600"/>
            <a:ext cx="152400" cy="19812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21" name="20 Rectángulo"/>
          <p:cNvSpPr/>
          <p:nvPr/>
        </p:nvSpPr>
        <p:spPr>
          <a:xfrm>
            <a:off x="6096000" y="3276600"/>
            <a:ext cx="152400" cy="1981200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22" name="21 CuadroTexto"/>
          <p:cNvSpPr txBox="1"/>
          <p:nvPr/>
        </p:nvSpPr>
        <p:spPr>
          <a:xfrm>
            <a:off x="1219200" y="5105400"/>
            <a:ext cx="1295400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MX" b="1" dirty="0" smtClean="0"/>
              <a:t>Subrasante</a:t>
            </a:r>
            <a:endParaRPr lang="es-CR" b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1219200" y="4431268"/>
            <a:ext cx="1295400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MX" b="1" dirty="0" err="1" smtClean="0"/>
              <a:t>Subbase</a:t>
            </a:r>
            <a:endParaRPr lang="es-CR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1219200" y="3669268"/>
            <a:ext cx="1295400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MX" b="1" dirty="0" smtClean="0"/>
              <a:t>GB/CTB</a:t>
            </a:r>
            <a:endParaRPr lang="es-CR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1219200" y="3212068"/>
            <a:ext cx="1295400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MAC</a:t>
            </a:r>
            <a:endParaRPr lang="es-CR" b="1" dirty="0">
              <a:solidFill>
                <a:schemeClr val="bg1"/>
              </a:solidFill>
            </a:endParaRPr>
          </a:p>
        </p:txBody>
      </p:sp>
      <p:grpSp>
        <p:nvGrpSpPr>
          <p:cNvPr id="2" name="Group 31"/>
          <p:cNvGrpSpPr>
            <a:grpSpLocks noChangeAspect="1"/>
          </p:cNvGrpSpPr>
          <p:nvPr/>
        </p:nvGrpSpPr>
        <p:grpSpPr>
          <a:xfrm>
            <a:off x="3810000" y="1752601"/>
            <a:ext cx="1660092" cy="283463"/>
            <a:chOff x="2746250" y="4421125"/>
            <a:chExt cx="2213456" cy="377950"/>
          </a:xfrm>
        </p:grpSpPr>
        <p:grpSp>
          <p:nvGrpSpPr>
            <p:cNvPr id="3" name="Group 7"/>
            <p:cNvGrpSpPr>
              <a:grpSpLocks noChangeAspect="1"/>
            </p:cNvGrpSpPr>
            <p:nvPr/>
          </p:nvGrpSpPr>
          <p:grpSpPr>
            <a:xfrm>
              <a:off x="2746250" y="4421125"/>
              <a:ext cx="182880" cy="377950"/>
              <a:chOff x="2286000" y="2773681"/>
              <a:chExt cx="228600" cy="472438"/>
            </a:xfrm>
          </p:grpSpPr>
          <p:sp>
            <p:nvSpPr>
              <p:cNvPr id="40" name="Rectangle 4"/>
              <p:cNvSpPr/>
              <p:nvPr/>
            </p:nvSpPr>
            <p:spPr>
              <a:xfrm>
                <a:off x="2362200" y="2819400"/>
                <a:ext cx="76200" cy="381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Rectangle 5"/>
              <p:cNvSpPr/>
              <p:nvPr/>
            </p:nvSpPr>
            <p:spPr>
              <a:xfrm>
                <a:off x="2286000" y="2773681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Rectangle 6"/>
              <p:cNvSpPr/>
              <p:nvPr/>
            </p:nvSpPr>
            <p:spPr>
              <a:xfrm>
                <a:off x="2286000" y="3200400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8"/>
            <p:cNvGrpSpPr>
              <a:grpSpLocks noChangeAspect="1"/>
            </p:cNvGrpSpPr>
            <p:nvPr/>
          </p:nvGrpSpPr>
          <p:grpSpPr>
            <a:xfrm rot="5400000">
              <a:off x="3390597" y="4421127"/>
              <a:ext cx="182880" cy="377950"/>
              <a:chOff x="2286000" y="2773681"/>
              <a:chExt cx="228600" cy="472438"/>
            </a:xfrm>
          </p:grpSpPr>
          <p:sp>
            <p:nvSpPr>
              <p:cNvPr id="37" name="Rectangle 9"/>
              <p:cNvSpPr/>
              <p:nvPr/>
            </p:nvSpPr>
            <p:spPr>
              <a:xfrm>
                <a:off x="2362200" y="2819400"/>
                <a:ext cx="76200" cy="381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ectangle 10"/>
              <p:cNvSpPr/>
              <p:nvPr/>
            </p:nvSpPr>
            <p:spPr>
              <a:xfrm>
                <a:off x="2286000" y="2773681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11"/>
              <p:cNvSpPr/>
              <p:nvPr/>
            </p:nvSpPr>
            <p:spPr>
              <a:xfrm>
                <a:off x="2286000" y="3200400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Group 12"/>
            <p:cNvGrpSpPr>
              <a:grpSpLocks noChangeAspect="1"/>
            </p:cNvGrpSpPr>
            <p:nvPr/>
          </p:nvGrpSpPr>
          <p:grpSpPr>
            <a:xfrm>
              <a:off x="4034944" y="4421125"/>
              <a:ext cx="182880" cy="377950"/>
              <a:chOff x="2286000" y="2773681"/>
              <a:chExt cx="228600" cy="472438"/>
            </a:xfrm>
          </p:grpSpPr>
          <p:sp>
            <p:nvSpPr>
              <p:cNvPr id="34" name="Rectangle 13"/>
              <p:cNvSpPr/>
              <p:nvPr/>
            </p:nvSpPr>
            <p:spPr>
              <a:xfrm>
                <a:off x="2362200" y="2819400"/>
                <a:ext cx="76200" cy="381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Rectangle 14"/>
              <p:cNvSpPr/>
              <p:nvPr/>
            </p:nvSpPr>
            <p:spPr>
              <a:xfrm>
                <a:off x="2286000" y="2773681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15"/>
              <p:cNvSpPr/>
              <p:nvPr/>
            </p:nvSpPr>
            <p:spPr>
              <a:xfrm>
                <a:off x="2286000" y="3200400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16"/>
            <p:cNvGrpSpPr>
              <a:grpSpLocks noChangeAspect="1"/>
            </p:cNvGrpSpPr>
            <p:nvPr/>
          </p:nvGrpSpPr>
          <p:grpSpPr>
            <a:xfrm rot="5400000">
              <a:off x="4679291" y="4421127"/>
              <a:ext cx="182880" cy="377950"/>
              <a:chOff x="2286000" y="2773681"/>
              <a:chExt cx="228600" cy="472438"/>
            </a:xfrm>
          </p:grpSpPr>
          <p:sp>
            <p:nvSpPr>
              <p:cNvPr id="31" name="Rectangle 17"/>
              <p:cNvSpPr/>
              <p:nvPr/>
            </p:nvSpPr>
            <p:spPr>
              <a:xfrm>
                <a:off x="2362200" y="2819400"/>
                <a:ext cx="76200" cy="381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18"/>
              <p:cNvSpPr/>
              <p:nvPr/>
            </p:nvSpPr>
            <p:spPr>
              <a:xfrm>
                <a:off x="2286000" y="2773681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19"/>
              <p:cNvSpPr/>
              <p:nvPr/>
            </p:nvSpPr>
            <p:spPr>
              <a:xfrm>
                <a:off x="2286000" y="3200400"/>
                <a:ext cx="228600" cy="4571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44" name="Straight Connector 29"/>
          <p:cNvCxnSpPr/>
          <p:nvPr/>
        </p:nvCxnSpPr>
        <p:spPr>
          <a:xfrm>
            <a:off x="990600" y="1866900"/>
            <a:ext cx="7239000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33"/>
          <p:cNvCxnSpPr/>
          <p:nvPr/>
        </p:nvCxnSpPr>
        <p:spPr>
          <a:xfrm>
            <a:off x="990600" y="2590800"/>
            <a:ext cx="7239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37"/>
          <p:cNvSpPr txBox="1"/>
          <p:nvPr/>
        </p:nvSpPr>
        <p:spPr>
          <a:xfrm>
            <a:off x="4876800" y="1295401"/>
            <a:ext cx="625492" cy="307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60 cm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7" name="Straight Arrow Connector 40"/>
          <p:cNvCxnSpPr/>
          <p:nvPr/>
        </p:nvCxnSpPr>
        <p:spPr>
          <a:xfrm>
            <a:off x="4343399" y="1600200"/>
            <a:ext cx="228600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"/>
          <p:cNvCxnSpPr/>
          <p:nvPr/>
        </p:nvCxnSpPr>
        <p:spPr>
          <a:xfrm>
            <a:off x="4610100" y="1295400"/>
            <a:ext cx="0" cy="114300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48 Y"/>
          <p:cNvSpPr/>
          <p:nvPr/>
        </p:nvSpPr>
        <p:spPr>
          <a:xfrm>
            <a:off x="3048000" y="1752600"/>
            <a:ext cx="228600" cy="22860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50" name="49 Y"/>
          <p:cNvSpPr/>
          <p:nvPr/>
        </p:nvSpPr>
        <p:spPr>
          <a:xfrm>
            <a:off x="6019800" y="1752600"/>
            <a:ext cx="228600" cy="228600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51" name="50 CuadroTexto"/>
          <p:cNvSpPr txBox="1"/>
          <p:nvPr/>
        </p:nvSpPr>
        <p:spPr>
          <a:xfrm>
            <a:off x="2895600" y="2057400"/>
            <a:ext cx="609600" cy="26545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CR" sz="1100" b="1" dirty="0" smtClean="0"/>
              <a:t>MDD</a:t>
            </a:r>
            <a:endParaRPr lang="es-CR" sz="1100" b="1" dirty="0"/>
          </a:p>
        </p:txBody>
      </p:sp>
      <p:sp>
        <p:nvSpPr>
          <p:cNvPr id="52" name="51 CuadroTexto"/>
          <p:cNvSpPr txBox="1"/>
          <p:nvPr/>
        </p:nvSpPr>
        <p:spPr>
          <a:xfrm>
            <a:off x="5867400" y="2057400"/>
            <a:ext cx="609600" cy="26545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CR" sz="1100" b="1" dirty="0" smtClean="0"/>
              <a:t>MDD</a:t>
            </a:r>
            <a:endParaRPr lang="es-CR" sz="1100" b="1" dirty="0"/>
          </a:p>
        </p:txBody>
      </p:sp>
      <p:sp>
        <p:nvSpPr>
          <p:cNvPr id="53" name="TextBox 37"/>
          <p:cNvSpPr txBox="1"/>
          <p:nvPr/>
        </p:nvSpPr>
        <p:spPr>
          <a:xfrm>
            <a:off x="4038600" y="1292424"/>
            <a:ext cx="625492" cy="307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30 cm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4" name="Straight Arrow Connector 40"/>
          <p:cNvCxnSpPr/>
          <p:nvPr/>
        </p:nvCxnSpPr>
        <p:spPr>
          <a:xfrm>
            <a:off x="4876800" y="1600200"/>
            <a:ext cx="457200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54 Triángulo isósceles"/>
          <p:cNvSpPr/>
          <p:nvPr/>
        </p:nvSpPr>
        <p:spPr>
          <a:xfrm>
            <a:off x="4495800" y="2286000"/>
            <a:ext cx="228600" cy="76200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56" name="TextBox 37"/>
          <p:cNvSpPr txBox="1"/>
          <p:nvPr/>
        </p:nvSpPr>
        <p:spPr>
          <a:xfrm>
            <a:off x="4648200" y="2161402"/>
            <a:ext cx="912687" cy="27627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Termocupla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7" name="Straight Arrow Connector 40"/>
          <p:cNvCxnSpPr/>
          <p:nvPr/>
        </p:nvCxnSpPr>
        <p:spPr>
          <a:xfrm>
            <a:off x="5334000" y="1600200"/>
            <a:ext cx="838200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37"/>
          <p:cNvSpPr txBox="1"/>
          <p:nvPr/>
        </p:nvSpPr>
        <p:spPr>
          <a:xfrm>
            <a:off x="5562600" y="1295401"/>
            <a:ext cx="625492" cy="307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90 cm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TextBox 34"/>
          <p:cNvSpPr txBox="1"/>
          <p:nvPr/>
        </p:nvSpPr>
        <p:spPr>
          <a:xfrm>
            <a:off x="3657601" y="2667000"/>
            <a:ext cx="1436602" cy="33855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Sección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= 6.0 m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4"/>
          <p:cNvSpPr txBox="1">
            <a:spLocks noChangeArrowheads="1"/>
          </p:cNvSpPr>
          <p:nvPr/>
        </p:nvSpPr>
        <p:spPr bwMode="auto">
          <a:xfrm>
            <a:off x="381000" y="1143000"/>
            <a:ext cx="6705600" cy="36625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/>
          <a:p>
            <a:pPr marL="812758" lvl="1" indent="-355582">
              <a:spcBef>
                <a:spcPts val="600"/>
              </a:spcBef>
            </a:pPr>
            <a:endParaRPr lang="es-ES" sz="1600" dirty="0" smtClean="0">
              <a:latin typeface="+mj-lt"/>
            </a:endParaRPr>
          </a:p>
          <a:p>
            <a:pPr marL="441302" lvl="1" indent="-173029">
              <a:spcBef>
                <a:spcPts val="600"/>
              </a:spcBef>
              <a:buFont typeface="Wingdings" pitchFamily="2" charset="2"/>
              <a:buChar char="§"/>
            </a:pPr>
            <a:r>
              <a:rPr lang="es-ES" sz="2200" dirty="0" smtClean="0">
                <a:latin typeface="+mj-lt"/>
              </a:rPr>
              <a:t>15,000 – 20,000 pasadas por día (</a:t>
            </a:r>
            <a:r>
              <a:rPr lang="es-ES" sz="2200" dirty="0" err="1" smtClean="0">
                <a:latin typeface="+mj-lt"/>
              </a:rPr>
              <a:t>bi-directional</a:t>
            </a:r>
            <a:r>
              <a:rPr lang="es-ES" sz="2200" dirty="0" smtClean="0">
                <a:latin typeface="+mj-lt"/>
              </a:rPr>
              <a:t>)</a:t>
            </a:r>
          </a:p>
          <a:p>
            <a:pPr marL="441302" lvl="1" indent="-173029">
              <a:spcBef>
                <a:spcPts val="600"/>
              </a:spcBef>
              <a:buFont typeface="Wingdings" pitchFamily="2" charset="2"/>
              <a:buChar char="§"/>
            </a:pPr>
            <a:r>
              <a:rPr lang="es-ES" sz="2200" dirty="0" smtClean="0">
                <a:latin typeface="+mj-lt"/>
              </a:rPr>
              <a:t>Velocidad: 10 km/h</a:t>
            </a:r>
          </a:p>
          <a:p>
            <a:pPr marL="441302" lvl="1" indent="-173029">
              <a:spcBef>
                <a:spcPts val="600"/>
              </a:spcBef>
              <a:buFont typeface="Wingdings" pitchFamily="2" charset="2"/>
              <a:buChar char="§"/>
            </a:pPr>
            <a:r>
              <a:rPr lang="es-ES" sz="2200" dirty="0" smtClean="0">
                <a:latin typeface="+mj-lt"/>
              </a:rPr>
              <a:t>Carga: 40, 60, 70, 80 kN</a:t>
            </a:r>
          </a:p>
          <a:p>
            <a:pPr marL="441302" lvl="1" indent="-173029">
              <a:spcBef>
                <a:spcPts val="600"/>
              </a:spcBef>
              <a:buFont typeface="Wingdings" pitchFamily="2" charset="2"/>
              <a:buChar char="§"/>
            </a:pPr>
            <a:r>
              <a:rPr lang="es-ES" sz="2200" dirty="0" smtClean="0">
                <a:latin typeface="+mj-lt"/>
              </a:rPr>
              <a:t>Tipo de rueda: Dual 11R22-5 </a:t>
            </a:r>
          </a:p>
          <a:p>
            <a:pPr marL="441302" lvl="1" indent="-173029">
              <a:spcBef>
                <a:spcPts val="600"/>
              </a:spcBef>
              <a:buFont typeface="Wingdings" pitchFamily="2" charset="2"/>
              <a:buChar char="§"/>
            </a:pPr>
            <a:r>
              <a:rPr lang="es-ES" sz="2200" dirty="0" smtClean="0">
                <a:latin typeface="+mj-lt"/>
              </a:rPr>
              <a:t>Desviación Lateral: 100 mm</a:t>
            </a:r>
          </a:p>
          <a:p>
            <a:pPr marL="441302" lvl="1" indent="-173029">
              <a:spcBef>
                <a:spcPts val="600"/>
              </a:spcBef>
              <a:buFont typeface="Wingdings" pitchFamily="2" charset="2"/>
              <a:buChar char="§"/>
            </a:pPr>
            <a:r>
              <a:rPr lang="es-ES" sz="2200" dirty="0" smtClean="0">
                <a:latin typeface="+mj-lt"/>
              </a:rPr>
              <a:t>Condición Seca</a:t>
            </a:r>
          </a:p>
          <a:p>
            <a:pPr marL="812758" lvl="1" indent="-355582">
              <a:spcBef>
                <a:spcPts val="600"/>
              </a:spcBef>
              <a:buFont typeface="Wingdings" pitchFamily="2" charset="2"/>
              <a:buChar char="§"/>
            </a:pPr>
            <a:endParaRPr lang="es-ES" sz="2200" dirty="0" smtClean="0">
              <a:latin typeface="+mj-lt"/>
            </a:endParaRPr>
          </a:p>
          <a:p>
            <a:pPr marL="812758" lvl="1" indent="-355582">
              <a:spcBef>
                <a:spcPts val="600"/>
              </a:spcBef>
              <a:buFont typeface="Wingdings" pitchFamily="2" charset="2"/>
              <a:buChar char="§"/>
            </a:pPr>
            <a:endParaRPr lang="es-ES" sz="2200" b="1" dirty="0" smtClean="0">
              <a:latin typeface="+mj-lt"/>
            </a:endParaRPr>
          </a:p>
        </p:txBody>
      </p:sp>
      <p:sp>
        <p:nvSpPr>
          <p:cNvPr id="7" name="9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5486400" cy="1066800"/>
          </a:xfrm>
        </p:spPr>
        <p:txBody>
          <a:bodyPr/>
          <a:lstStyle/>
          <a:p>
            <a:r>
              <a:rPr lang="es-ES" dirty="0" smtClean="0">
                <a:solidFill>
                  <a:srgbClr val="7030A0"/>
                </a:solidFill>
              </a:rPr>
              <a:t>Modo de Ensayo</a:t>
            </a:r>
            <a:endParaRPr lang="es-ES" dirty="0">
              <a:solidFill>
                <a:srgbClr val="7030A0"/>
              </a:solidFill>
            </a:endParaRPr>
          </a:p>
        </p:txBody>
      </p:sp>
      <p:pic>
        <p:nvPicPr>
          <p:cNvPr id="12" name="Picture 2" descr="C:\Users\ecamacho\Documents\38 Viaje FAT\FOTOS IPHONE\fat 1\IMG_302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19800" y="1981200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Imagen" descr="2013-06-07 10.17.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3657600"/>
            <a:ext cx="3276000" cy="245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9600" y="457200"/>
            <a:ext cx="5257800" cy="990600"/>
          </a:xfrm>
        </p:spPr>
        <p:txBody>
          <a:bodyPr>
            <a:normAutofit fontScale="90000"/>
          </a:bodyPr>
          <a:lstStyle/>
          <a:p>
            <a:r>
              <a:rPr lang="es-CR" sz="3600" b="1" dirty="0" smtClean="0">
                <a:solidFill>
                  <a:srgbClr val="7030A0"/>
                </a:solidFill>
              </a:rPr>
              <a:t>Resultados del primer Experimento</a:t>
            </a:r>
            <a:endParaRPr lang="es-CR" sz="3600" b="1" dirty="0">
              <a:solidFill>
                <a:srgbClr val="7030A0"/>
              </a:solidFill>
            </a:endParaRPr>
          </a:p>
        </p:txBody>
      </p:sp>
      <p:pic>
        <p:nvPicPr>
          <p:cNvPr id="6" name="Picture 2" descr="C:\Users\ecamacho\Documents\03 HVS\Logo PAVELAB\logo pavelab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28800" y="1905000"/>
            <a:ext cx="5826750" cy="352839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eiva\Dropbox\Camera Uploads\2013-02-21 14.02.23.jpg"/>
          <p:cNvPicPr>
            <a:picLocks noChangeAspect="1" noChangeArrowheads="1"/>
          </p:cNvPicPr>
          <p:nvPr/>
        </p:nvPicPr>
        <p:blipFill>
          <a:blip r:embed="rId2" cstate="print"/>
          <a:srcRect t="10929"/>
          <a:stretch>
            <a:fillRect/>
          </a:stretch>
        </p:blipFill>
        <p:spPr bwMode="auto">
          <a:xfrm>
            <a:off x="4876800" y="1447800"/>
            <a:ext cx="3733800" cy="248402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57800" cy="1020762"/>
          </a:xfrm>
        </p:spPr>
        <p:txBody>
          <a:bodyPr/>
          <a:lstStyle/>
          <a:p>
            <a:r>
              <a:rPr lang="es-MX" sz="4200" dirty="0" smtClean="0">
                <a:solidFill>
                  <a:srgbClr val="7030A0"/>
                </a:solidFill>
              </a:rPr>
              <a:t>DCP (subrasante)</a:t>
            </a:r>
            <a:endParaRPr lang="es-CR" sz="4200" dirty="0">
              <a:solidFill>
                <a:srgbClr val="7030A0"/>
              </a:solidFill>
            </a:endParaRPr>
          </a:p>
        </p:txBody>
      </p:sp>
      <p:graphicFrame>
        <p:nvGraphicFramePr>
          <p:cNvPr id="3" name="17 Gráfico"/>
          <p:cNvGraphicFramePr/>
          <p:nvPr/>
        </p:nvGraphicFramePr>
        <p:xfrm>
          <a:off x="228600" y="1295400"/>
          <a:ext cx="437589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7 Gráfico"/>
          <p:cNvGraphicFramePr/>
          <p:nvPr/>
        </p:nvGraphicFramePr>
        <p:xfrm>
          <a:off x="2590800" y="3962400"/>
          <a:ext cx="437589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5410200" y="5105400"/>
            <a:ext cx="1000132" cy="369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s-MX" dirty="0" smtClean="0"/>
              <a:t>17.9 %</a:t>
            </a:r>
            <a:endParaRPr lang="es-C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05400" cy="1020762"/>
          </a:xfrm>
        </p:spPr>
        <p:txBody>
          <a:bodyPr/>
          <a:lstStyle/>
          <a:p>
            <a:r>
              <a:rPr lang="es-MX" dirty="0" smtClean="0">
                <a:solidFill>
                  <a:srgbClr val="7030A0"/>
                </a:solidFill>
              </a:rPr>
              <a:t>LWD</a:t>
            </a:r>
            <a:endParaRPr lang="es-CR" dirty="0">
              <a:solidFill>
                <a:srgbClr val="7030A0"/>
              </a:solidFill>
            </a:endParaRPr>
          </a:p>
        </p:txBody>
      </p:sp>
      <p:pic>
        <p:nvPicPr>
          <p:cNvPr id="28674" name="Picture 2" descr="\\PASCAL\Investigacion\1 Proyectos\11 Investigacion\PAVELAB\Fotos HVS\Experimento 1 (05-13)\Test Sections Construction\2013-05-09 11.56.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5000"/>
            <a:ext cx="3901440" cy="2926080"/>
          </a:xfrm>
          <a:prstGeom prst="rect">
            <a:avLst/>
          </a:prstGeom>
          <a:noFill/>
        </p:spPr>
      </p:pic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4495800" y="2286000"/>
          <a:ext cx="438148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0744"/>
                <a:gridCol w="2190744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Capa</a:t>
                      </a:r>
                      <a:endParaRPr lang="es-C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E, </a:t>
                      </a:r>
                      <a:r>
                        <a:rPr lang="es-MX" sz="2400" dirty="0" err="1" smtClean="0"/>
                        <a:t>Mpa</a:t>
                      </a:r>
                      <a:endParaRPr lang="es-CR" sz="240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24.7</a:t>
                      </a:r>
                      <a:endParaRPr lang="es-CR" sz="240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 smtClean="0"/>
                        <a:t>Subbase</a:t>
                      </a:r>
                      <a:endParaRPr lang="es-C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21.9</a:t>
                      </a:r>
                      <a:endParaRPr lang="es-CR" sz="240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Subrasante</a:t>
                      </a:r>
                      <a:endParaRPr lang="es-C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8.2</a:t>
                      </a:r>
                      <a:endParaRPr lang="es-CR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\\PASCAL\Investigacion\1 Proyectos\11 Investigacion\PAVELAB\Fotos HVS\Experimento 1 (05-13)\Test Sections Construction\2013-05-15 11.52.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9920" y="3714741"/>
            <a:ext cx="2976582" cy="2232437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4000" cy="944562"/>
          </a:xfrm>
        </p:spPr>
        <p:txBody>
          <a:bodyPr/>
          <a:lstStyle/>
          <a:p>
            <a:r>
              <a:rPr lang="es-MX" dirty="0" smtClean="0">
                <a:solidFill>
                  <a:srgbClr val="7030A0"/>
                </a:solidFill>
              </a:rPr>
              <a:t>GPR</a:t>
            </a:r>
            <a:endParaRPr lang="es-CR" dirty="0">
              <a:solidFill>
                <a:srgbClr val="7030A0"/>
              </a:solidFill>
            </a:endParaRPr>
          </a:p>
        </p:txBody>
      </p:sp>
      <p:pic>
        <p:nvPicPr>
          <p:cNvPr id="13" name="12 Imagen" descr="C:\Users\fleiva\Desktop\ARCHIVOS\HVS\I-613-13 Ensayos HVS\GPR\UCR_TRAINING_029 2GHZ CA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320421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C:\Users\fleiva\Desktop\ARCHIVOS\HVS\I-613-13 Ensayos HVS\GPR\UCR_TRAINING_016 2GHZ CA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6507" y="1285849"/>
            <a:ext cx="302133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1647017" y="5080992"/>
            <a:ext cx="954367" cy="64632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MX" dirty="0" smtClean="0"/>
              <a:t>AC1 &amp; AC2</a:t>
            </a:r>
            <a:endParaRPr lang="es-CR" dirty="0"/>
          </a:p>
        </p:txBody>
      </p:sp>
      <p:sp>
        <p:nvSpPr>
          <p:cNvPr id="16" name="15 CuadroTexto"/>
          <p:cNvSpPr txBox="1"/>
          <p:nvPr/>
        </p:nvSpPr>
        <p:spPr>
          <a:xfrm>
            <a:off x="6770462" y="5030762"/>
            <a:ext cx="904137" cy="64632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MX" dirty="0" smtClean="0"/>
              <a:t>AC3 &amp; AC4</a:t>
            </a:r>
            <a:endParaRPr lang="es-CR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010052" y="2714608"/>
            <a:ext cx="1571636" cy="646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s-MX" b="1" dirty="0" smtClean="0">
                <a:solidFill>
                  <a:schemeClr val="tx1"/>
                </a:solidFill>
              </a:rPr>
              <a:t>Platos de Cobre</a:t>
            </a:r>
            <a:endParaRPr lang="es-CR" b="1" dirty="0">
              <a:solidFill>
                <a:schemeClr val="tx1"/>
              </a:solidFill>
            </a:endParaRPr>
          </a:p>
        </p:txBody>
      </p:sp>
      <p:cxnSp>
        <p:nvCxnSpPr>
          <p:cNvPr id="19" name="18 Conector recto de flecha"/>
          <p:cNvCxnSpPr>
            <a:stCxn id="17" idx="1"/>
          </p:cNvCxnSpPr>
          <p:nvPr/>
        </p:nvCxnSpPr>
        <p:spPr>
          <a:xfrm rot="10800000">
            <a:off x="3081360" y="2214544"/>
            <a:ext cx="928692" cy="82322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>
            <a:stCxn id="17" idx="1"/>
          </p:cNvCxnSpPr>
          <p:nvPr/>
        </p:nvCxnSpPr>
        <p:spPr>
          <a:xfrm rot="10800000">
            <a:off x="1938350" y="2071666"/>
            <a:ext cx="2071702" cy="96610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>
            <a:stCxn id="17" idx="3"/>
          </p:cNvCxnSpPr>
          <p:nvPr/>
        </p:nvCxnSpPr>
        <p:spPr>
          <a:xfrm flipV="1">
            <a:off x="5581688" y="2214544"/>
            <a:ext cx="979199" cy="82322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 flipV="1">
            <a:off x="6346572" y="2285980"/>
            <a:ext cx="1143008" cy="42862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>
            <a:stCxn id="17" idx="3"/>
          </p:cNvCxnSpPr>
          <p:nvPr/>
        </p:nvCxnSpPr>
        <p:spPr>
          <a:xfrm flipV="1">
            <a:off x="5581688" y="2143104"/>
            <a:ext cx="3050900" cy="89466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>
            <a:stCxn id="17" idx="2"/>
          </p:cNvCxnSpPr>
          <p:nvPr/>
        </p:nvCxnSpPr>
        <p:spPr>
          <a:xfrm rot="16200000" flipH="1">
            <a:off x="4083183" y="4073621"/>
            <a:ext cx="1782565" cy="35719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152400"/>
            <a:ext cx="5334000" cy="838200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rgbClr val="7030A0"/>
                </a:solidFill>
              </a:rPr>
              <a:t>FWD</a:t>
            </a:r>
            <a:endParaRPr lang="es-CR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470" t="1597" r="1619" b="2590"/>
          <a:stretch>
            <a:fillRect/>
          </a:stretch>
        </p:blipFill>
        <p:spPr bwMode="auto">
          <a:xfrm>
            <a:off x="762000" y="1066800"/>
            <a:ext cx="7848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9" y="5715016"/>
            <a:ext cx="43211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066800"/>
            <a:ext cx="2488913" cy="159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5486400" y="1219200"/>
          <a:ext cx="3657600" cy="1343028"/>
        </p:xfrm>
        <a:graphic>
          <a:graphicData uri="http://schemas.openxmlformats.org/drawingml/2006/table">
            <a:tbl>
              <a:tblPr/>
              <a:tblGrid>
                <a:gridCol w="1219200"/>
                <a:gridCol w="1219200"/>
                <a:gridCol w="1219200"/>
              </a:tblGrid>
              <a:tr h="223838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 dirty="0" smtClean="0">
                          <a:latin typeface="Arial"/>
                        </a:rPr>
                        <a:t>Capa</a:t>
                      </a:r>
                      <a:endParaRPr lang="es-CR" sz="1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 dirty="0" smtClean="0">
                          <a:latin typeface="Arial"/>
                        </a:rPr>
                        <a:t>Modulo </a:t>
                      </a:r>
                      <a:r>
                        <a:rPr lang="es-CR" sz="1400" b="0" i="0" u="none" strike="noStrike" dirty="0">
                          <a:latin typeface="Arial"/>
                        </a:rPr>
                        <a:t>(</a:t>
                      </a:r>
                      <a:r>
                        <a:rPr lang="es-CR" sz="1400" b="0" i="0" u="none" strike="noStrike" dirty="0" err="1">
                          <a:latin typeface="Arial"/>
                        </a:rPr>
                        <a:t>Mpa</a:t>
                      </a:r>
                      <a:r>
                        <a:rPr lang="es-CR" sz="1400" b="0" i="0" u="none" strike="noStrike" dirty="0">
                          <a:latin typeface="Arial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 dirty="0" smtClean="0">
                          <a:latin typeface="Arial"/>
                        </a:rPr>
                        <a:t>Modulo </a:t>
                      </a:r>
                      <a:r>
                        <a:rPr lang="es-CR" sz="1400" b="0" i="0" u="none" strike="noStrike" dirty="0">
                          <a:latin typeface="Arial"/>
                        </a:rPr>
                        <a:t>(</a:t>
                      </a:r>
                      <a:r>
                        <a:rPr lang="es-CR" sz="1400" b="0" i="0" u="none" strike="noStrike" dirty="0" err="1">
                          <a:latin typeface="Arial"/>
                        </a:rPr>
                        <a:t>ksi</a:t>
                      </a:r>
                      <a:r>
                        <a:rPr lang="es-CR" sz="1400" b="0" i="0" u="none" strike="noStrike" dirty="0">
                          <a:latin typeface="Arial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 dirty="0" smtClean="0">
                          <a:latin typeface="Arial"/>
                        </a:rPr>
                        <a:t>MAC</a:t>
                      </a:r>
                      <a:endParaRPr lang="es-CR" sz="1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3800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551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CTB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1200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174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Base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170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 dirty="0">
                          <a:latin typeface="Arial"/>
                        </a:rPr>
                        <a:t>Subbase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140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 dirty="0" smtClean="0">
                          <a:latin typeface="Arial"/>
                        </a:rPr>
                        <a:t>Suelo</a:t>
                      </a:r>
                      <a:endParaRPr lang="es-CR" sz="1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>
                          <a:latin typeface="Arial"/>
                        </a:rPr>
                        <a:t>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400" b="0" i="0" u="none" strike="noStrike" dirty="0"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152400"/>
            <a:ext cx="5334000" cy="914400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rgbClr val="7030A0"/>
                </a:solidFill>
              </a:rPr>
              <a:t>FWD</a:t>
            </a:r>
            <a:endParaRPr lang="es-CR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868" t="2483" r="9091" b="31206"/>
          <a:stretch>
            <a:fillRect/>
          </a:stretch>
        </p:blipFill>
        <p:spPr bwMode="auto">
          <a:xfrm>
            <a:off x="762000" y="1447800"/>
            <a:ext cx="763781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6324600" cy="3276600"/>
          </a:xfrm>
        </p:spPr>
        <p:txBody>
          <a:bodyPr/>
          <a:lstStyle/>
          <a:p>
            <a:r>
              <a:rPr lang="es-ES" sz="2000" dirty="0" smtClean="0"/>
              <a:t>Ingeniería Sísmica y Gestión del Riesgo.</a:t>
            </a:r>
          </a:p>
          <a:p>
            <a:r>
              <a:rPr lang="es-ES" sz="2000" dirty="0" smtClean="0"/>
              <a:t>Ingeniería de Suelos y Rocas (Geotecnia).</a:t>
            </a:r>
          </a:p>
          <a:p>
            <a:r>
              <a:rPr lang="es-ES" sz="2000" dirty="0" smtClean="0"/>
              <a:t>Ingeniería Estructural.</a:t>
            </a:r>
          </a:p>
          <a:p>
            <a:r>
              <a:rPr lang="es-ES" sz="2000" dirty="0" smtClean="0"/>
              <a:t>Ingeniería de Materiales de Construcción.</a:t>
            </a:r>
          </a:p>
          <a:p>
            <a:r>
              <a:rPr lang="es-ES" sz="2000" dirty="0" smtClean="0"/>
              <a:t>Ingeniería Vial (Programa PITRA – Ley 8114 y 8603).</a:t>
            </a:r>
          </a:p>
          <a:p>
            <a:endParaRPr lang="en-US" sz="2800" dirty="0" smtClean="0"/>
          </a:p>
        </p:txBody>
      </p:sp>
      <p:pic>
        <p:nvPicPr>
          <p:cNvPr id="8" name="Picture 4" descr="EN-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1194" y="1570496"/>
            <a:ext cx="2278125" cy="166489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9" name="Picture 6" descr="falling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6172200" y="3733800"/>
            <a:ext cx="2766189" cy="175804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11" name="10 CuadroTexto"/>
          <p:cNvSpPr txBox="1"/>
          <p:nvPr/>
        </p:nvSpPr>
        <p:spPr>
          <a:xfrm>
            <a:off x="304801" y="3962400"/>
            <a:ext cx="5791200" cy="1598673"/>
          </a:xfrm>
          <a:prstGeom prst="rect">
            <a:avLst/>
          </a:prstGeom>
          <a:noFill/>
        </p:spPr>
        <p:txBody>
          <a:bodyPr wrap="square" lIns="64291" tIns="32146" rIns="64291" bIns="32146">
            <a:spAutoFit/>
          </a:bodyPr>
          <a:lstStyle/>
          <a:p>
            <a:pPr marL="27905" algn="just">
              <a:spcAft>
                <a:spcPts val="422"/>
              </a:spcAft>
              <a:buFont typeface="Arial" pitchFamily="34" charset="0"/>
              <a:buChar char="•"/>
              <a:defRPr/>
            </a:pP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 Narrow" charset="0"/>
              </a:rPr>
              <a:t> LEY 7099:   	</a:t>
            </a:r>
            <a:r>
              <a:rPr lang="es-ES_tradn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Arial Narrow" charset="0"/>
              </a:rPr>
              <a:t>Laboratorio 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 Narrow" charset="0"/>
              </a:rPr>
              <a:t>nacional de referencia</a:t>
            </a:r>
          </a:p>
          <a:p>
            <a:pPr marL="27905" algn="just">
              <a:spcAft>
                <a:spcPts val="422"/>
              </a:spcAft>
              <a:buFont typeface="Arial" pitchFamily="34" charset="0"/>
              <a:buChar char="•"/>
              <a:defRPr/>
            </a:pP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 Narrow" charset="0"/>
              </a:rPr>
              <a:t>LEY 8603:	</a:t>
            </a:r>
            <a:r>
              <a:rPr lang="es-C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Garantizarla </a:t>
            </a:r>
            <a:r>
              <a:rPr lang="es-C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máxima Eficiencia de Inversión Pública en Reconstrucción y </a:t>
            </a:r>
            <a:endParaRPr lang="es-CR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7905" algn="just">
              <a:spcAft>
                <a:spcPts val="422"/>
              </a:spcAft>
              <a:defRPr/>
            </a:pPr>
            <a:r>
              <a:rPr lang="es-C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	Conservación </a:t>
            </a:r>
            <a:r>
              <a:rPr lang="es-C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 la Red Vial </a:t>
            </a:r>
            <a:r>
              <a:rPr lang="es-C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Costarricense</a:t>
            </a:r>
            <a:endParaRPr lang="es-ES_tradnl" sz="1200" b="1" dirty="0">
              <a:solidFill>
                <a:schemeClr val="tx1">
                  <a:lumMod val="65000"/>
                  <a:lumOff val="35000"/>
                </a:schemeClr>
              </a:solidFill>
              <a:sym typeface="Arial Narrow" charset="0"/>
            </a:endParaRPr>
          </a:p>
          <a:p>
            <a:pPr marL="27905">
              <a:spcAft>
                <a:spcPts val="422"/>
              </a:spcAft>
              <a:buFont typeface="Arial" pitchFamily="34" charset="0"/>
              <a:buChar char="•"/>
              <a:defRPr/>
            </a:pP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 Narrow" charset="0"/>
              </a:rPr>
              <a:t> LEY 8114:  	Fiscalización, investigación, transferencia de   Tecnología, apoyo a </a:t>
            </a:r>
            <a:r>
              <a:rPr lang="es-ES_tradn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Arial Narrow" charset="0"/>
              </a:rPr>
              <a:t>	municipios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 Narrow" charset="0"/>
              </a:rPr>
              <a:t>, </a:t>
            </a:r>
            <a:r>
              <a:rPr lang="es-ES_tradn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Arial Narrow" charset="0"/>
              </a:rPr>
              <a:t>evaluación  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 Narrow" charset="0"/>
              </a:rPr>
              <a:t>de </a:t>
            </a:r>
            <a:r>
              <a:rPr lang="es-ES_tradn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Arial Narrow" charset="0"/>
              </a:rPr>
              <a:t>redes viales </a:t>
            </a: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 Narrow" charset="0"/>
              </a:rPr>
              <a:t>y puente especificación vial </a:t>
            </a:r>
            <a:endParaRPr lang="es-ES_tradnl" sz="1200" b="1" dirty="0" smtClean="0">
              <a:solidFill>
                <a:schemeClr val="tx1">
                  <a:lumMod val="65000"/>
                  <a:lumOff val="35000"/>
                </a:schemeClr>
              </a:solidFill>
              <a:sym typeface="Arial Narrow" charset="0"/>
            </a:endParaRPr>
          </a:p>
          <a:p>
            <a:pPr marL="27905">
              <a:spcAft>
                <a:spcPts val="422"/>
              </a:spcAft>
              <a:defRPr/>
            </a:pPr>
            <a:r>
              <a:rPr lang="es-ES_tradnl" sz="1200" b="1" dirty="0">
                <a:solidFill>
                  <a:schemeClr val="tx1">
                    <a:lumMod val="65000"/>
                    <a:lumOff val="35000"/>
                  </a:schemeClr>
                </a:solidFill>
                <a:sym typeface="Arial Narrow" charset="0"/>
              </a:rPr>
              <a:t>	</a:t>
            </a:r>
            <a:r>
              <a:rPr lang="es-ES_tradn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Arial Narrow" charset="0"/>
              </a:rPr>
              <a:t>costarricense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itchFamily="2" charset="2"/>
              </a:rPr>
              <a:t> </a:t>
            </a:r>
            <a:r>
              <a:rPr lang="en-US" sz="1200" b="1" dirty="0">
                <a:solidFill>
                  <a:srgbClr val="FF0000"/>
                </a:solidFill>
                <a:sym typeface="Wingdings" pitchFamily="2" charset="2"/>
              </a:rPr>
              <a:t>1.0% </a:t>
            </a:r>
            <a:r>
              <a:rPr lang="en-US" sz="1200" b="1" dirty="0" err="1">
                <a:solidFill>
                  <a:srgbClr val="FF0000"/>
                </a:solidFill>
                <a:sym typeface="Wingdings" pitchFamily="2" charset="2"/>
              </a:rPr>
              <a:t>Impuesto</a:t>
            </a:r>
            <a:r>
              <a:rPr lang="en-US" sz="1200" b="1" dirty="0">
                <a:solidFill>
                  <a:srgbClr val="FF0000"/>
                </a:solidFill>
                <a:sym typeface="Wingdings" pitchFamily="2" charset="2"/>
              </a:rPr>
              <a:t> al   combustible</a:t>
            </a:r>
            <a:endParaRPr lang="es-ES_tradnl" sz="1200" b="1" dirty="0">
              <a:solidFill>
                <a:srgbClr val="FF0000"/>
              </a:solidFill>
              <a:sym typeface="Arial Narrow" charset="0"/>
            </a:endParaRPr>
          </a:p>
          <a:p>
            <a:pPr>
              <a:defRPr/>
            </a:pPr>
            <a:endParaRPr lang="es-CR" sz="1100" dirty="0"/>
          </a:p>
        </p:txBody>
      </p:sp>
      <p:sp>
        <p:nvSpPr>
          <p:cNvPr id="10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1" y="457200"/>
            <a:ext cx="5638800" cy="762000"/>
          </a:xfrm>
        </p:spPr>
        <p:txBody>
          <a:bodyPr/>
          <a:lstStyle/>
          <a:p>
            <a:pPr eaLnBrk="1" hangingPunct="1"/>
            <a:r>
              <a:rPr lang="en-US" sz="3800" dirty="0" err="1" smtClean="0">
                <a:solidFill>
                  <a:srgbClr val="7030A0"/>
                </a:solidFill>
                <a:latin typeface="Arial" charset="0"/>
                <a:sym typeface="Arial" charset="0"/>
              </a:rPr>
              <a:t>Áreas</a:t>
            </a:r>
            <a:r>
              <a:rPr lang="en-US" sz="3800" dirty="0" smtClean="0">
                <a:solidFill>
                  <a:srgbClr val="7030A0"/>
                </a:solidFill>
                <a:latin typeface="Arial" charset="0"/>
                <a:sym typeface="Arial" charset="0"/>
              </a:rPr>
              <a:t> de </a:t>
            </a:r>
            <a:r>
              <a:rPr lang="en-US" sz="3800" dirty="0" err="1" smtClean="0">
                <a:solidFill>
                  <a:srgbClr val="7030A0"/>
                </a:solidFill>
                <a:latin typeface="Arial" charset="0"/>
                <a:sym typeface="Arial" charset="0"/>
              </a:rPr>
              <a:t>especialidad</a:t>
            </a:r>
            <a:endParaRPr lang="en-US" sz="3800" dirty="0" smtClean="0">
              <a:solidFill>
                <a:srgbClr val="7030A0"/>
              </a:solidFill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028" t="1686" r="1628" b="2236"/>
          <a:stretch>
            <a:fillRect/>
          </a:stretch>
        </p:blipFill>
        <p:spPr bwMode="auto">
          <a:xfrm>
            <a:off x="990600" y="1295400"/>
            <a:ext cx="7239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2562807" y="4534057"/>
            <a:ext cx="838200" cy="353939"/>
          </a:xfrm>
          <a:prstGeom prst="rect">
            <a:avLst/>
          </a:prstGeom>
          <a:solidFill>
            <a:schemeClr val="bg1"/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es-MX" sz="1700" dirty="0" smtClean="0">
                <a:solidFill>
                  <a:srgbClr val="FF0000"/>
                </a:solidFill>
              </a:rPr>
              <a:t>40 </a:t>
            </a:r>
            <a:r>
              <a:rPr lang="es-MX" sz="1700" dirty="0" err="1" smtClean="0">
                <a:solidFill>
                  <a:srgbClr val="FF0000"/>
                </a:solidFill>
              </a:rPr>
              <a:t>kN</a:t>
            </a:r>
            <a:endParaRPr lang="es-CR" sz="1700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17174" y="4232678"/>
            <a:ext cx="838200" cy="307773"/>
          </a:xfrm>
          <a:prstGeom prst="rect">
            <a:avLst/>
          </a:prstGeom>
          <a:solidFill>
            <a:schemeClr val="bg1"/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es-MX" sz="1400" dirty="0" smtClean="0">
                <a:solidFill>
                  <a:srgbClr val="FF0000"/>
                </a:solidFill>
              </a:rPr>
              <a:t>60 </a:t>
            </a:r>
            <a:r>
              <a:rPr lang="es-MX" sz="1400" dirty="0" err="1" smtClean="0">
                <a:solidFill>
                  <a:srgbClr val="FF0000"/>
                </a:solidFill>
              </a:rPr>
              <a:t>kN</a:t>
            </a:r>
            <a:endParaRPr lang="es-CR" sz="1400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521771" y="3680150"/>
            <a:ext cx="838200" cy="307773"/>
          </a:xfrm>
          <a:prstGeom prst="rect">
            <a:avLst/>
          </a:prstGeom>
          <a:solidFill>
            <a:schemeClr val="bg1"/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es-MX" sz="1400" dirty="0" smtClean="0">
                <a:solidFill>
                  <a:srgbClr val="FF0000"/>
                </a:solidFill>
              </a:rPr>
              <a:t>70 </a:t>
            </a:r>
            <a:r>
              <a:rPr lang="es-MX" sz="1400" dirty="0" err="1" smtClean="0">
                <a:solidFill>
                  <a:srgbClr val="FF0000"/>
                </a:solidFill>
              </a:rPr>
              <a:t>kN</a:t>
            </a:r>
            <a:endParaRPr lang="es-CR" sz="1400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827747" y="2625323"/>
            <a:ext cx="838200" cy="307773"/>
          </a:xfrm>
          <a:prstGeom prst="rect">
            <a:avLst/>
          </a:prstGeom>
          <a:solidFill>
            <a:schemeClr val="bg1"/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es-MX" sz="1400" dirty="0" smtClean="0">
                <a:solidFill>
                  <a:srgbClr val="FF0000"/>
                </a:solidFill>
              </a:rPr>
              <a:t>80 </a:t>
            </a:r>
            <a:r>
              <a:rPr lang="es-MX" sz="1400" dirty="0" err="1" smtClean="0">
                <a:solidFill>
                  <a:srgbClr val="FF0000"/>
                </a:solidFill>
              </a:rPr>
              <a:t>kN</a:t>
            </a:r>
            <a:endParaRPr lang="es-CR" sz="1400" dirty="0">
              <a:solidFill>
                <a:srgbClr val="FF0000"/>
              </a:solidFill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0" y="304800"/>
            <a:ext cx="5791200" cy="914400"/>
          </a:xfrm>
        </p:spPr>
        <p:txBody>
          <a:bodyPr>
            <a:normAutofit fontScale="90000"/>
          </a:bodyPr>
          <a:lstStyle/>
          <a:p>
            <a:r>
              <a:rPr lang="es-MX" sz="3800" dirty="0" smtClean="0">
                <a:solidFill>
                  <a:srgbClr val="7030A0"/>
                </a:solidFill>
              </a:rPr>
              <a:t>Esfuerzo vertical @ subrasante</a:t>
            </a:r>
            <a:endParaRPr lang="es-CR" sz="3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304800" y="381000"/>
            <a:ext cx="5638800" cy="914400"/>
          </a:xfrm>
        </p:spPr>
        <p:txBody>
          <a:bodyPr>
            <a:noAutofit/>
          </a:bodyPr>
          <a:lstStyle/>
          <a:p>
            <a:r>
              <a:rPr lang="es-MX" sz="3600" dirty="0" smtClean="0">
                <a:solidFill>
                  <a:srgbClr val="7030A0"/>
                </a:solidFill>
              </a:rPr>
              <a:t>Esfuerzo vertical @ </a:t>
            </a:r>
            <a:r>
              <a:rPr lang="es-MX" sz="3600" dirty="0" err="1" smtClean="0">
                <a:solidFill>
                  <a:srgbClr val="7030A0"/>
                </a:solidFill>
              </a:rPr>
              <a:t>subrasante@</a:t>
            </a:r>
            <a:r>
              <a:rPr lang="es-MX" sz="3600" dirty="0" smtClean="0">
                <a:solidFill>
                  <a:srgbClr val="7030A0"/>
                </a:solidFill>
              </a:rPr>
              <a:t> 40 kN</a:t>
            </a:r>
            <a:endParaRPr lang="es-CR" sz="3600" dirty="0">
              <a:solidFill>
                <a:srgbClr val="7030A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2199" t="1828" r="1029" b="4957"/>
          <a:stretch>
            <a:fillRect/>
          </a:stretch>
        </p:blipFill>
        <p:spPr bwMode="auto">
          <a:xfrm>
            <a:off x="1295400" y="1600200"/>
            <a:ext cx="6705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868362"/>
          </a:xfrm>
        </p:spPr>
        <p:txBody>
          <a:bodyPr>
            <a:normAutofit/>
          </a:bodyPr>
          <a:lstStyle/>
          <a:p>
            <a:r>
              <a:rPr lang="es-MX" dirty="0" err="1" smtClean="0">
                <a:solidFill>
                  <a:srgbClr val="7030A0"/>
                </a:solidFill>
              </a:rPr>
              <a:t>MDD´s</a:t>
            </a:r>
            <a:endParaRPr lang="es-CR" dirty="0">
              <a:solidFill>
                <a:srgbClr val="7030A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1096" t="2445" r="1316" b="4645"/>
          <a:stretch>
            <a:fillRect/>
          </a:stretch>
        </p:blipFill>
        <p:spPr bwMode="auto">
          <a:xfrm>
            <a:off x="304800" y="1219200"/>
            <a:ext cx="6781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342" t="2674" r="1997" b="3739"/>
          <a:stretch>
            <a:fillRect/>
          </a:stretch>
        </p:blipFill>
        <p:spPr bwMode="auto">
          <a:xfrm>
            <a:off x="3200400" y="3886200"/>
            <a:ext cx="5486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Título"/>
          <p:cNvSpPr txBox="1">
            <a:spLocks/>
          </p:cNvSpPr>
          <p:nvPr/>
        </p:nvSpPr>
        <p:spPr bwMode="auto">
          <a:xfrm>
            <a:off x="5486400" y="2819400"/>
            <a:ext cx="2461262" cy="8036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algn="ctr" defTabSz="64291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400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rPr>
              <a:t>MDD-1 @ 40 </a:t>
            </a:r>
            <a:r>
              <a:rPr lang="es-MX" sz="1400" kern="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rPr>
              <a:t>kN</a:t>
            </a:r>
            <a:r>
              <a:rPr lang="es-MX" sz="1400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rPr>
              <a:t/>
            </a:r>
            <a:br>
              <a:rPr lang="es-MX" sz="1400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rPr>
            </a:br>
            <a:r>
              <a:rPr lang="es-MX" sz="1400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rPr>
              <a:t>Deflexión Instantánea</a:t>
            </a:r>
            <a:endParaRPr lang="es-CR" sz="1400" kern="0" dirty="0">
              <a:solidFill>
                <a:schemeClr val="tx1"/>
              </a:solidFill>
              <a:latin typeface="+mj-lt"/>
              <a:ea typeface="+mj-ea"/>
              <a:cs typeface="+mj-cs"/>
              <a:sym typeface="Gill Sans" charset="0"/>
            </a:endParaRPr>
          </a:p>
        </p:txBody>
      </p:sp>
      <p:sp>
        <p:nvSpPr>
          <p:cNvPr id="7" name="6 Elipse"/>
          <p:cNvSpPr/>
          <p:nvPr/>
        </p:nvSpPr>
        <p:spPr>
          <a:xfrm>
            <a:off x="5425907" y="5187045"/>
            <a:ext cx="2260343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4000" cy="1173162"/>
          </a:xfrm>
        </p:spPr>
        <p:txBody>
          <a:bodyPr>
            <a:normAutofit fontScale="90000"/>
          </a:bodyPr>
          <a:lstStyle/>
          <a:p>
            <a:r>
              <a:rPr lang="es-MX" sz="4200" dirty="0" smtClean="0">
                <a:solidFill>
                  <a:srgbClr val="7030A0"/>
                </a:solidFill>
              </a:rPr>
              <a:t>MDD-1 @ 40 </a:t>
            </a:r>
            <a:r>
              <a:rPr lang="es-MX" sz="4200" dirty="0" err="1" smtClean="0">
                <a:solidFill>
                  <a:srgbClr val="7030A0"/>
                </a:solidFill>
              </a:rPr>
              <a:t>kN</a:t>
            </a:r>
            <a:r>
              <a:rPr lang="es-MX" sz="4200" dirty="0" smtClean="0">
                <a:solidFill>
                  <a:srgbClr val="7030A0"/>
                </a:solidFill>
              </a:rPr>
              <a:t/>
            </a:r>
            <a:br>
              <a:rPr lang="es-MX" sz="4200" dirty="0" smtClean="0">
                <a:solidFill>
                  <a:srgbClr val="7030A0"/>
                </a:solidFill>
              </a:rPr>
            </a:br>
            <a:r>
              <a:rPr lang="es-MX" sz="4200" dirty="0" smtClean="0">
                <a:solidFill>
                  <a:srgbClr val="7030A0"/>
                </a:solidFill>
              </a:rPr>
              <a:t>Deformación Permanente</a:t>
            </a:r>
            <a:endParaRPr lang="es-CR" sz="4200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096" r="1396" b="2065"/>
          <a:stretch>
            <a:fillRect/>
          </a:stretch>
        </p:blipFill>
        <p:spPr bwMode="auto">
          <a:xfrm>
            <a:off x="1219199" y="1676400"/>
            <a:ext cx="704775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200" cy="1096962"/>
          </a:xfrm>
        </p:spPr>
        <p:txBody>
          <a:bodyPr>
            <a:normAutofit fontScale="90000"/>
          </a:bodyPr>
          <a:lstStyle/>
          <a:p>
            <a:r>
              <a:rPr lang="es-MX" sz="4200" dirty="0" smtClean="0">
                <a:solidFill>
                  <a:srgbClr val="7030A0"/>
                </a:solidFill>
              </a:rPr>
              <a:t>MDD-2 @ 40 </a:t>
            </a:r>
            <a:r>
              <a:rPr lang="es-MX" sz="4200" dirty="0" err="1" smtClean="0">
                <a:solidFill>
                  <a:srgbClr val="7030A0"/>
                </a:solidFill>
              </a:rPr>
              <a:t>kN</a:t>
            </a:r>
            <a:r>
              <a:rPr lang="es-MX" sz="4200" dirty="0" smtClean="0">
                <a:solidFill>
                  <a:srgbClr val="7030A0"/>
                </a:solidFill>
              </a:rPr>
              <a:t/>
            </a:r>
            <a:br>
              <a:rPr lang="es-MX" sz="4200" dirty="0" smtClean="0">
                <a:solidFill>
                  <a:srgbClr val="7030A0"/>
                </a:solidFill>
              </a:rPr>
            </a:br>
            <a:r>
              <a:rPr lang="es-MX" sz="4200" dirty="0" smtClean="0">
                <a:solidFill>
                  <a:srgbClr val="7030A0"/>
                </a:solidFill>
                <a:sym typeface="Symbol"/>
              </a:rPr>
              <a:t>Deflexión Instantánea</a:t>
            </a:r>
            <a:endParaRPr lang="es-CR" sz="4200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099" t="1827" r="1063" b="1336"/>
          <a:stretch>
            <a:fillRect/>
          </a:stretch>
        </p:blipFill>
        <p:spPr bwMode="auto">
          <a:xfrm>
            <a:off x="1219200" y="1600200"/>
            <a:ext cx="6781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200" cy="1020762"/>
          </a:xfrm>
        </p:spPr>
        <p:txBody>
          <a:bodyPr>
            <a:normAutofit fontScale="90000"/>
          </a:bodyPr>
          <a:lstStyle/>
          <a:p>
            <a:r>
              <a:rPr lang="es-MX" sz="4200" dirty="0" smtClean="0">
                <a:solidFill>
                  <a:srgbClr val="7030A0"/>
                </a:solidFill>
              </a:rPr>
              <a:t>MDD-2 @ 40 </a:t>
            </a:r>
            <a:r>
              <a:rPr lang="es-MX" sz="4200" dirty="0" err="1" smtClean="0">
                <a:solidFill>
                  <a:srgbClr val="7030A0"/>
                </a:solidFill>
              </a:rPr>
              <a:t>kN</a:t>
            </a:r>
            <a:r>
              <a:rPr lang="es-MX" sz="4200" dirty="0" smtClean="0">
                <a:solidFill>
                  <a:srgbClr val="7030A0"/>
                </a:solidFill>
              </a:rPr>
              <a:t/>
            </a:r>
            <a:br>
              <a:rPr lang="es-MX" sz="4200" dirty="0" smtClean="0">
                <a:solidFill>
                  <a:srgbClr val="7030A0"/>
                </a:solidFill>
              </a:rPr>
            </a:br>
            <a:r>
              <a:rPr lang="es-MX" sz="4200" dirty="0" err="1" smtClean="0">
                <a:solidFill>
                  <a:srgbClr val="7030A0"/>
                </a:solidFill>
              </a:rPr>
              <a:t>Def</a:t>
            </a:r>
            <a:r>
              <a:rPr lang="es-MX" sz="4200" dirty="0" smtClean="0">
                <a:solidFill>
                  <a:srgbClr val="7030A0"/>
                </a:solidFill>
              </a:rPr>
              <a:t>. Perm.</a:t>
            </a:r>
            <a:endParaRPr lang="es-CR" sz="4200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183" t="1898" r="1775" b="1299"/>
          <a:stretch>
            <a:fillRect/>
          </a:stretch>
        </p:blipFill>
        <p:spPr bwMode="auto">
          <a:xfrm>
            <a:off x="1143000" y="1600199"/>
            <a:ext cx="7010400" cy="406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/>
          <p:cNvSpPr/>
          <p:nvPr/>
        </p:nvSpPr>
        <p:spPr>
          <a:xfrm>
            <a:off x="1066800" y="1337846"/>
            <a:ext cx="7239000" cy="1143000"/>
          </a:xfrm>
          <a:prstGeom prst="rect">
            <a:avLst/>
          </a:prstGeom>
          <a:solidFill>
            <a:prstClr val="whit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200" cy="944562"/>
          </a:xfrm>
        </p:spPr>
        <p:txBody>
          <a:bodyPr/>
          <a:lstStyle/>
          <a:p>
            <a:r>
              <a:rPr lang="es-MX" dirty="0" smtClean="0">
                <a:solidFill>
                  <a:srgbClr val="7030A0"/>
                </a:solidFill>
              </a:rPr>
              <a:t>RSD</a:t>
            </a:r>
            <a:endParaRPr lang="es-CR" dirty="0">
              <a:solidFill>
                <a:srgbClr val="7030A0"/>
              </a:solidFill>
            </a:endParaRPr>
          </a:p>
        </p:txBody>
      </p:sp>
      <p:cxnSp>
        <p:nvCxnSpPr>
          <p:cNvPr id="24" name="Straight Connector 29"/>
          <p:cNvCxnSpPr/>
          <p:nvPr/>
        </p:nvCxnSpPr>
        <p:spPr>
          <a:xfrm>
            <a:off x="1066800" y="1909346"/>
            <a:ext cx="7239000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37 Sol"/>
          <p:cNvSpPr/>
          <p:nvPr/>
        </p:nvSpPr>
        <p:spPr>
          <a:xfrm>
            <a:off x="2357422" y="1500174"/>
            <a:ext cx="142876" cy="14287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39" name="38 Sol"/>
          <p:cNvSpPr/>
          <p:nvPr/>
        </p:nvSpPr>
        <p:spPr>
          <a:xfrm>
            <a:off x="2357422" y="2143116"/>
            <a:ext cx="142876" cy="142876"/>
          </a:xfrm>
          <a:prstGeom prst="su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40" name="39 Sol"/>
          <p:cNvSpPr/>
          <p:nvPr/>
        </p:nvSpPr>
        <p:spPr>
          <a:xfrm>
            <a:off x="6929455" y="1500174"/>
            <a:ext cx="142876" cy="142876"/>
          </a:xfrm>
          <a:prstGeom prst="su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41" name="40 Sol"/>
          <p:cNvSpPr/>
          <p:nvPr/>
        </p:nvSpPr>
        <p:spPr>
          <a:xfrm>
            <a:off x="6929455" y="2143116"/>
            <a:ext cx="142876" cy="142876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  <p:sp>
        <p:nvSpPr>
          <p:cNvPr id="43" name="42 CuadroTexto"/>
          <p:cNvSpPr txBox="1"/>
          <p:nvPr/>
        </p:nvSpPr>
        <p:spPr>
          <a:xfrm>
            <a:off x="2071670" y="1643050"/>
            <a:ext cx="900130" cy="26545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CR" sz="1100" b="1" dirty="0" smtClean="0"/>
              <a:t>RSD – N1</a:t>
            </a:r>
            <a:endParaRPr lang="es-CR" sz="1100" b="1" dirty="0"/>
          </a:p>
        </p:txBody>
      </p:sp>
      <p:sp>
        <p:nvSpPr>
          <p:cNvPr id="44" name="43 CuadroTexto"/>
          <p:cNvSpPr txBox="1"/>
          <p:nvPr/>
        </p:nvSpPr>
        <p:spPr>
          <a:xfrm>
            <a:off x="6643702" y="1643390"/>
            <a:ext cx="900098" cy="26545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CR" sz="1100" b="1" dirty="0" smtClean="0"/>
              <a:t>RSD – N2</a:t>
            </a:r>
            <a:endParaRPr lang="es-CR" sz="1100" b="1" dirty="0"/>
          </a:p>
        </p:txBody>
      </p:sp>
      <p:sp>
        <p:nvSpPr>
          <p:cNvPr id="45" name="44 CuadroTexto"/>
          <p:cNvSpPr txBox="1"/>
          <p:nvPr/>
        </p:nvSpPr>
        <p:spPr>
          <a:xfrm>
            <a:off x="2514600" y="2133600"/>
            <a:ext cx="900130" cy="26545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CR" sz="1100" b="1" dirty="0" smtClean="0"/>
              <a:t>RSD – S1</a:t>
            </a:r>
            <a:endParaRPr lang="es-CR" sz="1100" b="1" dirty="0"/>
          </a:p>
        </p:txBody>
      </p:sp>
      <p:sp>
        <p:nvSpPr>
          <p:cNvPr id="46" name="45 CuadroTexto"/>
          <p:cNvSpPr txBox="1"/>
          <p:nvPr/>
        </p:nvSpPr>
        <p:spPr>
          <a:xfrm>
            <a:off x="7086600" y="2133600"/>
            <a:ext cx="900098" cy="26545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CR" sz="1100" b="1" dirty="0" smtClean="0"/>
              <a:t>RSD – S2</a:t>
            </a:r>
            <a:endParaRPr lang="es-CR" sz="11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440" t="2236" r="1630" b="3211"/>
          <a:stretch>
            <a:fillRect/>
          </a:stretch>
        </p:blipFill>
        <p:spPr bwMode="auto">
          <a:xfrm>
            <a:off x="1524000" y="2667000"/>
            <a:ext cx="6553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200" cy="868362"/>
          </a:xfrm>
        </p:spPr>
        <p:txBody>
          <a:bodyPr/>
          <a:lstStyle/>
          <a:p>
            <a:r>
              <a:rPr lang="es-MX" dirty="0" err="1" smtClean="0">
                <a:solidFill>
                  <a:srgbClr val="7030A0"/>
                </a:solidFill>
              </a:rPr>
              <a:t>Perfilómetro</a:t>
            </a:r>
            <a:endParaRPr lang="es-CR" dirty="0">
              <a:solidFill>
                <a:srgbClr val="7030A0"/>
              </a:solidFill>
            </a:endParaRPr>
          </a:p>
        </p:txBody>
      </p:sp>
      <p:pic>
        <p:nvPicPr>
          <p:cNvPr id="7169" name="Imagen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447800"/>
            <a:ext cx="6615231" cy="4953000"/>
          </a:xfrm>
          <a:prstGeom prst="rect">
            <a:avLst/>
          </a:prstGeom>
          <a:noFill/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5968983" y="4140190"/>
            <a:ext cx="600075" cy="279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defTabSz="914353"/>
            <a:r>
              <a:rPr lang="es-ES" sz="11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MDD´s</a:t>
            </a:r>
            <a:endParaRPr lang="es-E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AutoShape 3"/>
          <p:cNvSpPr>
            <a:spLocks noChangeShapeType="1"/>
          </p:cNvSpPr>
          <p:nvPr/>
        </p:nvSpPr>
        <p:spPr bwMode="auto">
          <a:xfrm flipH="1">
            <a:off x="5014895" y="4419591"/>
            <a:ext cx="952500" cy="612775"/>
          </a:xfrm>
          <a:prstGeom prst="straightConnector1">
            <a:avLst/>
          </a:prstGeom>
          <a:noFill/>
          <a:ln w="31750">
            <a:solidFill>
              <a:srgbClr val="F79646"/>
            </a:solidFill>
            <a:round/>
            <a:headEnd/>
            <a:tailEnd type="triangle" w="med" len="med"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endParaRPr lang="es-CR"/>
          </a:p>
        </p:txBody>
      </p:sp>
      <p:sp>
        <p:nvSpPr>
          <p:cNvPr id="7172" name="AutoShape 4"/>
          <p:cNvSpPr>
            <a:spLocks noChangeShapeType="1"/>
          </p:cNvSpPr>
          <p:nvPr/>
        </p:nvSpPr>
        <p:spPr bwMode="auto">
          <a:xfrm>
            <a:off x="5968982" y="4419590"/>
            <a:ext cx="584217" cy="533410"/>
          </a:xfrm>
          <a:prstGeom prst="straightConnector1">
            <a:avLst/>
          </a:prstGeom>
          <a:noFill/>
          <a:ln w="31750">
            <a:solidFill>
              <a:srgbClr val="F79646"/>
            </a:solidFill>
            <a:round/>
            <a:headEnd/>
            <a:tailEnd type="triangle" w="med" len="med"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endParaRPr lang="es-CR"/>
          </a:p>
        </p:txBody>
      </p:sp>
      <p:sp>
        <p:nvSpPr>
          <p:cNvPr id="7173" name="AutoShape 5"/>
          <p:cNvSpPr>
            <a:spLocks noChangeShapeType="1"/>
          </p:cNvSpPr>
          <p:nvPr/>
        </p:nvSpPr>
        <p:spPr bwMode="auto">
          <a:xfrm flipH="1" flipV="1">
            <a:off x="5105399" y="3352799"/>
            <a:ext cx="861995" cy="787391"/>
          </a:xfrm>
          <a:prstGeom prst="straightConnector1">
            <a:avLst/>
          </a:prstGeom>
          <a:noFill/>
          <a:ln w="31750">
            <a:solidFill>
              <a:srgbClr val="F79646"/>
            </a:solidFill>
            <a:round/>
            <a:headEnd/>
            <a:tailEnd type="triangle" w="med" len="med"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endParaRPr lang="es-CR"/>
          </a:p>
        </p:txBody>
      </p:sp>
      <p:sp>
        <p:nvSpPr>
          <p:cNvPr id="7174" name="AutoShape 6"/>
          <p:cNvSpPr>
            <a:spLocks noChangeShapeType="1"/>
          </p:cNvSpPr>
          <p:nvPr/>
        </p:nvSpPr>
        <p:spPr bwMode="auto">
          <a:xfrm flipH="1" flipV="1">
            <a:off x="5791200" y="2895600"/>
            <a:ext cx="171450" cy="1250950"/>
          </a:xfrm>
          <a:prstGeom prst="straightConnector1">
            <a:avLst/>
          </a:prstGeom>
          <a:noFill/>
          <a:ln w="31750">
            <a:solidFill>
              <a:srgbClr val="F79646"/>
            </a:solidFill>
            <a:round/>
            <a:headEnd/>
            <a:tailEnd type="triangle" w="med" len="med"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endParaRPr lang="es-CR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-73576"/>
            <a:ext cx="18472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383624"/>
            <a:ext cx="18472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4657725"/>
            <a:ext cx="184709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pPr defTabSz="914353"/>
            <a:endParaRPr lang="es-CR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200" cy="944562"/>
          </a:xfrm>
        </p:spPr>
        <p:txBody>
          <a:bodyPr/>
          <a:lstStyle/>
          <a:p>
            <a:r>
              <a:rPr lang="es-MX" dirty="0" smtClean="0">
                <a:solidFill>
                  <a:srgbClr val="7030A0"/>
                </a:solidFill>
              </a:rPr>
              <a:t>Perfil Transversal</a:t>
            </a:r>
            <a:endParaRPr lang="es-CR" dirty="0">
              <a:solidFill>
                <a:srgbClr val="7030A0"/>
              </a:solidFill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-73576"/>
            <a:ext cx="18472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383624"/>
            <a:ext cx="18472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4657725"/>
            <a:ext cx="184709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pPr defTabSz="914353"/>
            <a:endParaRPr lang="es-CR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13" t="9985" r="974" b="1256"/>
          <a:stretch>
            <a:fillRect/>
          </a:stretch>
        </p:blipFill>
        <p:spPr bwMode="auto">
          <a:xfrm>
            <a:off x="1143000" y="1219200"/>
            <a:ext cx="7086600" cy="467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6400" cy="944562"/>
          </a:xfrm>
        </p:spPr>
        <p:txBody>
          <a:bodyPr>
            <a:normAutofit fontScale="90000"/>
          </a:bodyPr>
          <a:lstStyle/>
          <a:p>
            <a:r>
              <a:rPr lang="es-MX" sz="4200" dirty="0" smtClean="0">
                <a:solidFill>
                  <a:srgbClr val="7030A0"/>
                </a:solidFill>
              </a:rPr>
              <a:t>Deformación Permanente</a:t>
            </a:r>
            <a:endParaRPr lang="es-CR" sz="4200" dirty="0">
              <a:solidFill>
                <a:srgbClr val="7030A0"/>
              </a:solidFill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-73576"/>
            <a:ext cx="18472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383624"/>
            <a:ext cx="18472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4657725"/>
            <a:ext cx="184709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pPr defTabSz="914353"/>
            <a:endParaRPr lang="es-CR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1031" t="1420" r="1031" b="2003"/>
          <a:stretch>
            <a:fillRect/>
          </a:stretch>
        </p:blipFill>
        <p:spPr bwMode="auto">
          <a:xfrm>
            <a:off x="990600" y="1295400"/>
            <a:ext cx="7239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4000" cy="1020762"/>
          </a:xfrm>
        </p:spPr>
        <p:txBody>
          <a:bodyPr/>
          <a:lstStyle/>
          <a:p>
            <a:r>
              <a:rPr lang="es-CR" dirty="0" smtClean="0">
                <a:solidFill>
                  <a:srgbClr val="7030A0"/>
                </a:solidFill>
              </a:rPr>
              <a:t>Construcción</a:t>
            </a:r>
            <a:endParaRPr lang="es-CR" dirty="0">
              <a:solidFill>
                <a:srgbClr val="7030A0"/>
              </a:solidFill>
            </a:endParaRPr>
          </a:p>
        </p:txBody>
      </p:sp>
      <p:pic>
        <p:nvPicPr>
          <p:cNvPr id="6" name="Picture 2" descr="C:\Users\ecamacho\Documents\03 HVS\Logo PAVELAB\logo pavelab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28800" y="1981200"/>
            <a:ext cx="5826750" cy="352839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5410200" cy="838200"/>
          </a:xfrm>
        </p:spPr>
        <p:txBody>
          <a:bodyPr>
            <a:normAutofit fontScale="90000"/>
          </a:bodyPr>
          <a:lstStyle/>
          <a:p>
            <a:r>
              <a:rPr lang="es-MX" sz="4200" dirty="0" smtClean="0">
                <a:solidFill>
                  <a:srgbClr val="7030A0"/>
                </a:solidFill>
              </a:rPr>
              <a:t>Deformación Permanente</a:t>
            </a:r>
            <a:endParaRPr lang="es-CR" sz="4200" dirty="0">
              <a:solidFill>
                <a:srgbClr val="7030A0"/>
              </a:solidFill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-73576"/>
            <a:ext cx="18472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383624"/>
            <a:ext cx="18472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R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4657725"/>
            <a:ext cx="184709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pPr defTabSz="914353"/>
            <a:endParaRPr lang="es-CR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828800"/>
            <a:ext cx="4396486" cy="319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8800"/>
            <a:ext cx="4396486" cy="319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200" cy="944562"/>
          </a:xfrm>
        </p:spPr>
        <p:txBody>
          <a:bodyPr/>
          <a:lstStyle/>
          <a:p>
            <a:r>
              <a:rPr lang="es-ES" dirty="0" smtClean="0">
                <a:solidFill>
                  <a:srgbClr val="7030A0"/>
                </a:solidFill>
              </a:rPr>
              <a:t>IRI</a:t>
            </a:r>
            <a:endParaRPr lang="es-ES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5198"/>
          <a:stretch>
            <a:fillRect/>
          </a:stretch>
        </p:blipFill>
        <p:spPr bwMode="auto">
          <a:xfrm>
            <a:off x="228600" y="1447800"/>
            <a:ext cx="470145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16718" r="6367"/>
          <a:stretch>
            <a:fillRect/>
          </a:stretch>
        </p:blipFill>
        <p:spPr bwMode="auto">
          <a:xfrm>
            <a:off x="4495800" y="3200400"/>
            <a:ext cx="448245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4000" cy="1020762"/>
          </a:xfrm>
        </p:spPr>
        <p:txBody>
          <a:bodyPr/>
          <a:lstStyle/>
          <a:p>
            <a:r>
              <a:rPr lang="es-MX" dirty="0" smtClean="0">
                <a:solidFill>
                  <a:srgbClr val="7030A0"/>
                </a:solidFill>
              </a:rPr>
              <a:t>Resumen</a:t>
            </a:r>
            <a:endParaRPr lang="es-CR" dirty="0">
              <a:solidFill>
                <a:srgbClr val="7030A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90600" y="1676400"/>
            <a:ext cx="7358063" cy="4106540"/>
          </a:xfrm>
        </p:spPr>
        <p:txBody>
          <a:bodyPr>
            <a:normAutofit/>
          </a:bodyPr>
          <a:lstStyle/>
          <a:p>
            <a:r>
              <a:rPr lang="es-MX" dirty="0" smtClean="0"/>
              <a:t>Aumento en Deflexiones</a:t>
            </a:r>
          </a:p>
          <a:p>
            <a:r>
              <a:rPr lang="es-MX" dirty="0" smtClean="0"/>
              <a:t>Aumento en esfuerzos </a:t>
            </a:r>
          </a:p>
          <a:p>
            <a:pPr>
              <a:buNone/>
            </a:pPr>
            <a:endParaRPr lang="es-MX" dirty="0" smtClean="0"/>
          </a:p>
          <a:p>
            <a:r>
              <a:rPr lang="es-MX" dirty="0" err="1" smtClean="0"/>
              <a:t>Defor</a:t>
            </a:r>
            <a:r>
              <a:rPr lang="es-MX" dirty="0" smtClean="0"/>
              <a:t>. </a:t>
            </a:r>
            <a:r>
              <a:rPr lang="es-MX" dirty="0" err="1" smtClean="0"/>
              <a:t>perm</a:t>
            </a:r>
            <a:r>
              <a:rPr lang="es-MX" dirty="0" smtClean="0"/>
              <a:t>. @ 700 k reps. aprox. 9 mm</a:t>
            </a:r>
          </a:p>
          <a:p>
            <a:r>
              <a:rPr lang="es-MX" dirty="0" smtClean="0"/>
              <a:t>Grietas severidad baja en zona de mayor deformación.</a:t>
            </a:r>
          </a:p>
          <a:p>
            <a:pPr>
              <a:buNone/>
            </a:pPr>
            <a:endParaRPr lang="es-MX" sz="2800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6129125" y="2223484"/>
            <a:ext cx="2571768" cy="40011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MX" sz="2000" dirty="0" smtClean="0"/>
              <a:t>Daño Acumulado</a:t>
            </a:r>
            <a:endParaRPr lang="es-CR" sz="2000" dirty="0"/>
          </a:p>
        </p:txBody>
      </p:sp>
      <p:sp>
        <p:nvSpPr>
          <p:cNvPr id="5" name="4 Abrir llave"/>
          <p:cNvSpPr/>
          <p:nvPr/>
        </p:nvSpPr>
        <p:spPr>
          <a:xfrm flipH="1">
            <a:off x="5727286" y="1871875"/>
            <a:ext cx="428628" cy="1071570"/>
          </a:xfrm>
          <a:prstGeom prst="lef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91435" tIns="45718" rIns="91435" bIns="45718" rtlCol="0" anchor="ctr"/>
          <a:lstStyle/>
          <a:p>
            <a:pPr algn="ctr"/>
            <a:endParaRPr lang="es-C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9588" y="1620726"/>
            <a:ext cx="2025000" cy="1379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20" name="9 Imagen" descr="IMGP057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9588" y="3228081"/>
            <a:ext cx="2025000" cy="13862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4069702" y="5036355"/>
            <a:ext cx="5074298" cy="1062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5717" tIns="35717" rIns="35717" bIns="35717" anchor="ctr"/>
          <a:lstStyle/>
          <a:p>
            <a:pPr algn="ctr">
              <a:defRPr/>
            </a:pPr>
            <a:r>
              <a:rPr lang="es-CR" sz="2200" kern="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http://www.lanamme.ucr.ac.cr/</a:t>
            </a:r>
            <a:endParaRPr lang="es-CR" sz="2200" kern="3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200" kern="0" dirty="0" smtClean="0">
                <a:latin typeface="Arial" charset="0"/>
                <a:ea typeface="+mj-ea"/>
                <a:cs typeface="+mj-cs"/>
                <a:sym typeface="Arial" charset="0"/>
                <a:hlinkClick r:id="rId6"/>
              </a:rPr>
              <a:t>luis.loriasalazar@ucr.ac.cr</a:t>
            </a:r>
            <a:endParaRPr lang="en-US" sz="2200" kern="0" dirty="0" smtClean="0">
              <a:latin typeface="Arial" charset="0"/>
              <a:ea typeface="+mj-ea"/>
              <a:cs typeface="+mj-cs"/>
              <a:sym typeface="Arial" charset="0"/>
            </a:endParaRPr>
          </a:p>
        </p:txBody>
      </p:sp>
      <p:pic>
        <p:nvPicPr>
          <p:cNvPr id="13324" name="7 Imagen" descr="perspectiva I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9588" y="4835436"/>
            <a:ext cx="2025000" cy="1399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2" descr="C:\Users\ecamacho\Dropbox\02 Trabajo\Datos HVS\fotos\IMGP017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1821645"/>
            <a:ext cx="4050000" cy="2682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200" cy="944562"/>
          </a:xfrm>
        </p:spPr>
        <p:txBody>
          <a:bodyPr/>
          <a:lstStyle/>
          <a:p>
            <a:r>
              <a:rPr lang="es-ES" dirty="0" smtClean="0">
                <a:solidFill>
                  <a:srgbClr val="7030A0"/>
                </a:solidFill>
              </a:rPr>
              <a:t>¡Muchas Gracias!</a:t>
            </a:r>
            <a:endParaRPr lang="es-E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ecamacho\Documents\15 EdificioNuevo\05 Fotos de avance\030 7 de Junio de 2011\DSC0579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ecamacho\Documents\15 EdificioNuevo\05 Fotos de avance\037 22 de Julio de 2011\DSC0592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ecamacho\Documents\01 Construcción del Edificio\02 Fotos\41 26 de Junio de 2012\DSC0063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camacho\Documents\00 Listo 2012\01 Construcción del Edificio\02 Fotos\75 Octubre de 2012\101MSDCF\DSC0225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2012-12-10 07.03.10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389</Words>
  <Application>Microsoft Office PowerPoint</Application>
  <PresentationFormat>Presentación en pantalla (4:3)</PresentationFormat>
  <Paragraphs>144</Paragraphs>
  <Slides>43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Tema de Office</vt:lpstr>
      <vt:lpstr>Diapositiva 1</vt:lpstr>
      <vt:lpstr>¿Qué es el LanammeUCR?</vt:lpstr>
      <vt:lpstr>Áreas de especialidad</vt:lpstr>
      <vt:lpstr>Construcción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Pistas Experimentales</vt:lpstr>
      <vt:lpstr>Instrumentación</vt:lpstr>
      <vt:lpstr>Subrasante </vt:lpstr>
      <vt:lpstr>Sensores de deformación</vt:lpstr>
      <vt:lpstr>Diapositiva 20</vt:lpstr>
      <vt:lpstr>MDD´s</vt:lpstr>
      <vt:lpstr>Diapositiva 22</vt:lpstr>
      <vt:lpstr>Modo de Ensayo</vt:lpstr>
      <vt:lpstr>Resultados del primer Experimento</vt:lpstr>
      <vt:lpstr>DCP (subrasante)</vt:lpstr>
      <vt:lpstr>LWD</vt:lpstr>
      <vt:lpstr>GPR</vt:lpstr>
      <vt:lpstr>FWD</vt:lpstr>
      <vt:lpstr>FWD</vt:lpstr>
      <vt:lpstr>Esfuerzo vertical @ subrasante</vt:lpstr>
      <vt:lpstr>Esfuerzo vertical @ subrasante@ 40 kN</vt:lpstr>
      <vt:lpstr>MDD´s</vt:lpstr>
      <vt:lpstr>MDD-1 @ 40 kN Deformación Permanente</vt:lpstr>
      <vt:lpstr>MDD-2 @ 40 kN Deflexión Instantánea</vt:lpstr>
      <vt:lpstr>MDD-2 @ 40 kN Def. Perm.</vt:lpstr>
      <vt:lpstr>RSD</vt:lpstr>
      <vt:lpstr>Perfilómetro</vt:lpstr>
      <vt:lpstr>Perfil Transversal</vt:lpstr>
      <vt:lpstr>Deformación Permanente</vt:lpstr>
      <vt:lpstr>Deformación Permanente</vt:lpstr>
      <vt:lpstr>IRI</vt:lpstr>
      <vt:lpstr>Resumen</vt:lpstr>
      <vt:lpstr>¡Muchas Gracias!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Melissa Méndez Segura</dc:creator>
  <cp:lastModifiedBy>pleiva</cp:lastModifiedBy>
  <cp:revision>59</cp:revision>
  <dcterms:created xsi:type="dcterms:W3CDTF">2014-03-05T21:09:26Z</dcterms:created>
  <dcterms:modified xsi:type="dcterms:W3CDTF">2014-05-12T22:06:39Z</dcterms:modified>
</cp:coreProperties>
</file>