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4" r:id="rId3"/>
    <p:sldId id="312" r:id="rId4"/>
    <p:sldId id="30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82" r:id="rId17"/>
    <p:sldId id="270" r:id="rId18"/>
    <p:sldId id="271" r:id="rId19"/>
    <p:sldId id="272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3" r:id="rId42"/>
    <p:sldId id="305" r:id="rId43"/>
    <p:sldId id="306" r:id="rId44"/>
    <p:sldId id="301" r:id="rId4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F8EE8-60F3-410F-A55D-99EE8E1AA28B}" type="datetimeFigureOut">
              <a:rPr lang="es-ES" smtClean="0"/>
              <a:pPr/>
              <a:t>09/05/2014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0CEC-6F24-4641-A2C9-AFB1F28CDFE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CCA293-44FB-4442-A7E9-FFF1F5E25416}" type="slidenum">
              <a:rPr lang="es-CR" smtClean="0"/>
              <a:pPr/>
              <a:t>2</a:t>
            </a:fld>
            <a:endParaRPr lang="es-CR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19/11/13</a:t>
            </a:r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0CEC-6F24-4641-A2C9-AFB1F28CDFE4}" type="slidenum">
              <a:rPr lang="es-ES" smtClean="0"/>
              <a:pPr/>
              <a:t>23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66549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209064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229035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26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7628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36500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95952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331965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222177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255929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413710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0C96-85B1-45BD-99A4-890B642FC375}" type="datetimeFigureOut">
              <a:rPr lang="es-CR" smtClean="0"/>
              <a:pPr/>
              <a:t>09/05/2014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54F7-F041-41A0-9BB3-AA3B4692F120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319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1430" y="4857760"/>
            <a:ext cx="87225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CR" sz="3200" dirty="0" smtClean="0">
                <a:solidFill>
                  <a:srgbClr val="7030A0"/>
                </a:solidFill>
              </a:rPr>
              <a:t>Presión de inflado de los neumáticos y la forma en que afecta el desempeño del Pavimento</a:t>
            </a:r>
          </a:p>
          <a:p>
            <a:pPr>
              <a:spcBef>
                <a:spcPts val="1200"/>
              </a:spcBef>
            </a:pPr>
            <a:r>
              <a:rPr lang="es-CR" sz="3200" dirty="0" smtClean="0">
                <a:solidFill>
                  <a:srgbClr val="7030A0"/>
                </a:solidFill>
              </a:rPr>
              <a:t>Conferencista: Ing. Jaime Allen M. MSc</a:t>
            </a:r>
            <a:endParaRPr lang="es-CR" sz="3200" dirty="0">
              <a:solidFill>
                <a:srgbClr val="7030A0"/>
              </a:solidFill>
            </a:endParaRPr>
          </a:p>
          <a:p>
            <a:endParaRPr lang="es-C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8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smtClean="0"/>
              <a:t>Generalidades Cont.)</a:t>
            </a:r>
            <a:endParaRPr lang="es-CR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43444"/>
          </a:xfrm>
        </p:spPr>
        <p:txBody>
          <a:bodyPr>
            <a:normAutofit/>
          </a:bodyPr>
          <a:lstStyle/>
          <a:p>
            <a:pPr algn="just"/>
            <a:r>
              <a:rPr lang="es-VE" dirty="0" smtClean="0"/>
              <a:t>Principalmente existen dos estructuras en la construcción de los neumáticos.</a:t>
            </a:r>
            <a:endParaRPr lang="es-CR" dirty="0"/>
          </a:p>
        </p:txBody>
      </p:sp>
      <p:pic>
        <p:nvPicPr>
          <p:cNvPr id="8" name="7 Imagen" descr="Llanta Neumática Convencion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4"/>
            <a:ext cx="5143536" cy="26432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142976" y="5572140"/>
            <a:ext cx="68580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 smtClean="0"/>
              <a:t>Figura 2. </a:t>
            </a:r>
            <a:r>
              <a:rPr lang="es-ES" sz="1600" dirty="0" smtClean="0"/>
              <a:t>Neumático diagonal (izquierda) y neumático radial (derecha)</a:t>
            </a:r>
            <a:endParaRPr lang="es-CR" sz="1600" dirty="0" smtClean="0"/>
          </a:p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smtClean="0"/>
              <a:t>Generalidades (Cont.)</a:t>
            </a:r>
            <a:endParaRPr lang="es-CR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43444"/>
          </a:xfrm>
        </p:spPr>
        <p:txBody>
          <a:bodyPr>
            <a:normAutofit/>
          </a:bodyPr>
          <a:lstStyle/>
          <a:p>
            <a:r>
              <a:rPr lang="es-VE" dirty="0" smtClean="0"/>
              <a:t>Actualmente se usan mayoritariamente neumáticos radiales debido a su cantidad de ventajas: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VE" sz="2800" dirty="0" smtClean="0"/>
              <a:t>Alta capacidad de carga.</a:t>
            </a:r>
            <a:endParaRPr lang="es-C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VE" sz="2800" dirty="0" smtClean="0"/>
              <a:t>Menor resistencia a la rodadura</a:t>
            </a:r>
            <a:endParaRPr lang="es-C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VE" sz="2800" dirty="0" smtClean="0"/>
              <a:t>Mejoría en la tracción del vehículo.</a:t>
            </a:r>
            <a:endParaRPr lang="es-C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VE" sz="2800" dirty="0" smtClean="0"/>
              <a:t>Reducción del desgaste.</a:t>
            </a:r>
            <a:endParaRPr lang="es-CR" sz="2800" dirty="0" smtClean="0"/>
          </a:p>
          <a:p>
            <a:pPr algn="just"/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smtClean="0"/>
              <a:t>Generalidades (Cont.)</a:t>
            </a:r>
            <a:endParaRPr lang="es-CR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115328" cy="4543444"/>
          </a:xfrm>
        </p:spPr>
        <p:txBody>
          <a:bodyPr>
            <a:normAutofit/>
          </a:bodyPr>
          <a:lstStyle/>
          <a:p>
            <a:r>
              <a:rPr lang="es-VE" dirty="0" smtClean="0"/>
              <a:t>Cada neumático tiene presiones y cargas recomendadas.</a:t>
            </a:r>
            <a:r>
              <a:rPr lang="es-CR" dirty="0" smtClean="0"/>
              <a:t> </a:t>
            </a:r>
            <a:endParaRPr lang="es-C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12" t="33691" r="32617" b="29688"/>
          <a:stretch>
            <a:fillRect/>
          </a:stretch>
        </p:blipFill>
        <p:spPr bwMode="auto">
          <a:xfrm>
            <a:off x="2428860" y="2428868"/>
            <a:ext cx="4214842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142976" y="5715016"/>
            <a:ext cx="68580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 smtClean="0"/>
              <a:t>Figura </a:t>
            </a:r>
            <a:r>
              <a:rPr lang="es-ES" sz="1600" dirty="0" smtClean="0"/>
              <a:t>3. Indicadores en el neumático</a:t>
            </a:r>
            <a:endParaRPr lang="es-CR" sz="1600" dirty="0" smtClean="0"/>
          </a:p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smtClean="0"/>
              <a:t>Presión de inflado</a:t>
            </a:r>
            <a:endParaRPr lang="es-CR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43444"/>
          </a:xfrm>
        </p:spPr>
        <p:txBody>
          <a:bodyPr>
            <a:normAutofit/>
          </a:bodyPr>
          <a:lstStyle/>
          <a:p>
            <a:r>
              <a:rPr lang="es-VE" dirty="0" smtClean="0"/>
              <a:t>Existe una relación proporcional entre la carga y la presión de inflado.</a:t>
            </a:r>
          </a:p>
          <a:p>
            <a:endParaRPr lang="es-VE" dirty="0" smtClean="0"/>
          </a:p>
          <a:p>
            <a:r>
              <a:rPr lang="es-VE" dirty="0" smtClean="0"/>
              <a:t>Al aumentarse los límites de carga por eje aumentan los valores de presiones de inflado.</a:t>
            </a:r>
            <a:endParaRPr lang="es-ES" dirty="0" smtClean="0"/>
          </a:p>
          <a:p>
            <a:pPr algn="just"/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smtClean="0"/>
              <a:t>Presión de inflado (Cont.)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 smtClean="0"/>
              <a:t>Una presión baja afecta los extremos del neumático, mientras que una presión alta disminuye el área de contacto.</a:t>
            </a:r>
          </a:p>
          <a:p>
            <a:pPr algn="just"/>
            <a:endParaRPr lang="es-VE" dirty="0" smtClean="0"/>
          </a:p>
          <a:p>
            <a:pPr algn="just"/>
            <a:r>
              <a:rPr lang="es-VE" dirty="0" smtClean="0"/>
              <a:t>La distribución de presión se ve afectada por la presión de inflado y la carga.</a:t>
            </a:r>
          </a:p>
          <a:p>
            <a:endParaRPr lang="es-VE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smtClean="0"/>
              <a:t>Presión de inflado (Cont.)</a:t>
            </a:r>
            <a:endParaRPr lang="es-CR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43444"/>
          </a:xfrm>
        </p:spPr>
        <p:txBody>
          <a:bodyPr>
            <a:normAutofit/>
          </a:bodyPr>
          <a:lstStyle/>
          <a:p>
            <a:pPr algn="just"/>
            <a:r>
              <a:rPr lang="es-VE" dirty="0" smtClean="0"/>
              <a:t>La presión de inflado afecta el desempeño y el área de contacto.</a:t>
            </a:r>
            <a:endParaRPr lang="es-ES" dirty="0" smtClean="0"/>
          </a:p>
          <a:p>
            <a:pPr algn="just"/>
            <a:endParaRPr lang="es-CR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571604" y="3000372"/>
            <a:ext cx="6072230" cy="23574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643042" y="5500702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Figura 4. Zona de contacto del neumático dependiendo de la presión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/>
          <a:lstStyle/>
          <a:p>
            <a:r>
              <a:rPr lang="es-ES" b="1" dirty="0" smtClean="0"/>
              <a:t>Estudios Internacionales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Área de Contacto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Comúnmente asumida como circular, sin embargo el área de contacto es elipsoidal.</a:t>
            </a:r>
          </a:p>
          <a:p>
            <a:pPr algn="just"/>
            <a:endParaRPr lang="es-ES" dirty="0" smtClean="0"/>
          </a:p>
          <a:p>
            <a:pPr algn="just"/>
            <a:r>
              <a:rPr lang="es-VE" dirty="0" smtClean="0"/>
              <a:t>Para un aumento de la presión de inflado de 50%, existe una disminución de entre 8 y 20% del área de contacto neta.</a:t>
            </a:r>
            <a:endParaRPr lang="es-ES" dirty="0" smtClean="0"/>
          </a:p>
          <a:p>
            <a:pPr algn="just">
              <a:buNone/>
            </a:pPr>
            <a:endParaRPr lang="es-V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Área de Contacto (Cont.)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El área de contacto depende de la presión de inflado del neumático.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None/>
            </a:pPr>
            <a:endParaRPr lang="es-VE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5635" r="31445" b="69238"/>
          <a:stretch>
            <a:fillRect/>
          </a:stretch>
        </p:blipFill>
        <p:spPr bwMode="auto">
          <a:xfrm>
            <a:off x="1500166" y="3071810"/>
            <a:ext cx="58783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2969" t="40479" r="41211" b="48535"/>
          <a:stretch>
            <a:fillRect/>
          </a:stretch>
        </p:blipFill>
        <p:spPr bwMode="auto">
          <a:xfrm>
            <a:off x="1214414" y="4214818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2422" t="60987" r="31836" b="30224"/>
          <a:stretch>
            <a:fillRect/>
          </a:stretch>
        </p:blipFill>
        <p:spPr bwMode="auto">
          <a:xfrm>
            <a:off x="3929058" y="4286256"/>
            <a:ext cx="4357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Presión de contacto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La presión entre el neumático en movimiento y el pavimento presenta un comportamiento no uniforme.</a:t>
            </a:r>
          </a:p>
          <a:p>
            <a:endParaRPr lang="es-VE" dirty="0" smtClean="0"/>
          </a:p>
          <a:p>
            <a:r>
              <a:rPr lang="es-VE" dirty="0" smtClean="0"/>
              <a:t>Diseñar para presiones uniformes puede </a:t>
            </a:r>
            <a:r>
              <a:rPr lang="es-VE" dirty="0" smtClean="0"/>
              <a:t>causar </a:t>
            </a:r>
            <a:r>
              <a:rPr lang="es-VE" dirty="0" smtClean="0"/>
              <a:t>altas deformaciones en pavimentos delgados (Gillespe, 1993).</a:t>
            </a:r>
          </a:p>
          <a:p>
            <a:pPr algn="just"/>
            <a:endParaRPr lang="es-VE" dirty="0" smtClean="0"/>
          </a:p>
          <a:p>
            <a:pPr algn="just"/>
            <a:endParaRPr lang="es-ES" dirty="0" smtClean="0"/>
          </a:p>
          <a:p>
            <a:pPr algn="just">
              <a:buNone/>
            </a:pPr>
            <a:endParaRPr lang="es-VE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642910" y="571480"/>
            <a:ext cx="7524378" cy="1143000"/>
          </a:xfrm>
        </p:spPr>
        <p:txBody>
          <a:bodyPr>
            <a:normAutofit fontScale="90000"/>
          </a:bodyPr>
          <a:lstStyle/>
          <a:p>
            <a:r>
              <a:rPr lang="es-MX" sz="4200" dirty="0" smtClean="0">
                <a:latin typeface="Arial" charset="0"/>
                <a:cs typeface="Arial" charset="0"/>
              </a:rPr>
              <a:t>Objetivos generales- Línea de Investigación Parámetros de Carga</a:t>
            </a:r>
            <a:endParaRPr lang="es-ES" sz="4200" dirty="0" smtClean="0">
              <a:latin typeface="Arial" charset="0"/>
              <a:cs typeface="Arial" charset="0"/>
            </a:endParaRPr>
          </a:p>
        </p:txBody>
      </p:sp>
      <p:sp>
        <p:nvSpPr>
          <p:cNvPr id="1030" name="2 Marcador de contenido"/>
          <p:cNvSpPr>
            <a:spLocks noGrp="1"/>
          </p:cNvSpPr>
          <p:nvPr>
            <p:ph idx="1"/>
          </p:nvPr>
        </p:nvSpPr>
        <p:spPr>
          <a:xfrm>
            <a:off x="1071538" y="2285992"/>
            <a:ext cx="6981900" cy="2561704"/>
          </a:xfrm>
        </p:spPr>
        <p:txBody>
          <a:bodyPr/>
          <a:lstStyle/>
          <a:p>
            <a:pPr algn="just"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Cuantificar en campo los parámetros de carga en carretera más representativos para Costa Rica.</a:t>
            </a:r>
          </a:p>
          <a:p>
            <a:pPr algn="just">
              <a:buClr>
                <a:schemeClr val="accent3"/>
              </a:buClr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3"/>
              </a:buClr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Modelar, con base en la información anterior, los parámetros de carga, en términos de diseño estructural de pavimentos.</a:t>
            </a:r>
          </a:p>
          <a:p>
            <a:pPr lvl="1" algn="just"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  <a:defRPr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Presión de contacto (Cont.)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VE" i="1" dirty="0" smtClean="0"/>
              <a:t>Los neumáticos radiales tienden a ser menos perjudiciales (Fernando, 2006).</a:t>
            </a:r>
            <a:endParaRPr lang="es-ES" i="1" dirty="0" smtClean="0"/>
          </a:p>
          <a:p>
            <a:pPr algn="just">
              <a:buNone/>
            </a:pPr>
            <a:endParaRPr lang="es-VE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71604" y="3357562"/>
            <a:ext cx="6143668" cy="19288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500166" y="5429264"/>
            <a:ext cx="6215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Figura 5. Comportamiento bajo carga de neumáticos diagonales (Izquierda) y Radiales (Derecha</a:t>
            </a:r>
            <a:r>
              <a:rPr lang="es-ES" dirty="0" smtClean="0"/>
              <a:t>)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Presión de contacto (Cont.)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VE" dirty="0" smtClean="0"/>
              <a:t>Mediciones en laboratorio indican que: </a:t>
            </a:r>
          </a:p>
          <a:p>
            <a:pPr algn="just">
              <a:buNone/>
            </a:pPr>
            <a:endParaRPr lang="es-VE" dirty="0" smtClean="0"/>
          </a:p>
          <a:p>
            <a:pPr algn="just"/>
            <a:r>
              <a:rPr lang="es-VE" dirty="0" smtClean="0"/>
              <a:t>La magnitud y distribución de la presión de contacto son función de la carga, la presión de inflado, el tipo de neumático y la edad del neumático. </a:t>
            </a:r>
            <a:endParaRPr lang="es-ES" dirty="0" smtClean="0"/>
          </a:p>
          <a:p>
            <a:pPr algn="just">
              <a:buNone/>
            </a:pPr>
            <a:endParaRPr lang="es-VE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Presión de contacto (Cont.)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En general, la presión de contacto promedio se asemeja a la presión de inflado del neumático.</a:t>
            </a:r>
          </a:p>
          <a:p>
            <a:endParaRPr lang="es-VE" dirty="0" smtClean="0"/>
          </a:p>
          <a:p>
            <a:r>
              <a:rPr lang="es-VE" dirty="0" smtClean="0"/>
              <a:t>La presión de contacto es mayor que la presión de inflado cuando se utilizan presiones bajas y viceversa para presiones altas.</a:t>
            </a:r>
          </a:p>
          <a:p>
            <a:endParaRPr lang="es-VE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Presión de contacto (Cont.)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VE" dirty="0" smtClean="0"/>
              <a:t>Para una carga constante sobre el neumático, un aumento unitario en la presión de inflado va a aumentar cerca de 1.5 veces la presión de contacto.</a:t>
            </a:r>
          </a:p>
          <a:p>
            <a:pPr algn="just"/>
            <a:endParaRPr lang="es-VE" dirty="0" smtClean="0"/>
          </a:p>
          <a:p>
            <a:pPr algn="just"/>
            <a:r>
              <a:rPr lang="es-VE" dirty="0" smtClean="0"/>
              <a:t>La presión de inflado es determinada por el fabricante de los neumáticos.</a:t>
            </a:r>
          </a:p>
          <a:p>
            <a:pPr algn="just"/>
            <a:endParaRPr lang="es-VE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600" b="1" dirty="0" smtClean="0"/>
              <a:t>Presión de Inflado y Pavimentos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s-VE" dirty="0" smtClean="0"/>
          </a:p>
          <a:p>
            <a:pPr algn="just"/>
            <a:r>
              <a:rPr lang="es-VE" dirty="0" smtClean="0"/>
              <a:t>Debido al aumento de las cargas se ha aumentado la tendencia a aumentar la presión de inflado.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3600" b="1" dirty="0" smtClean="0"/>
              <a:t>Presión de Inflado y Pavimentos</a:t>
            </a:r>
            <a:endParaRPr lang="es-VE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i="1" dirty="0" smtClean="0"/>
              <a:t>El aumento de carga aumenta los esfuerzos que se transmiten al pavimento,contribuyendo así con mayores deformaciones.</a:t>
            </a:r>
            <a:endParaRPr lang="es-VE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86124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643042" y="5786454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Figura 6. Ahuellamientos en pavimentos flexibles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200" b="1" dirty="0" smtClean="0"/>
              <a:t>Sistemas de presión de inflado central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Estudios recomiendan utilizar presiones de inflado variables.</a:t>
            </a:r>
          </a:p>
          <a:p>
            <a:pPr>
              <a:buNone/>
            </a:pPr>
            <a:endParaRPr lang="es-VE" dirty="0" smtClean="0"/>
          </a:p>
          <a:p>
            <a:r>
              <a:rPr lang="es-VE" dirty="0" smtClean="0"/>
              <a:t>Cuando </a:t>
            </a:r>
            <a:r>
              <a:rPr lang="es-VE" dirty="0" smtClean="0"/>
              <a:t>el vehículo no se encuentra cargado o circula a velocidades bajas, el neumático se encuentra sobre inflado.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200" b="1" dirty="0" smtClean="0"/>
              <a:t>Sistemas de presión de inflado central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VE" dirty="0" smtClean="0"/>
              <a:t>Los sistemas de presión de inflado central disminuyen las deflexiones en los pavimentos</a:t>
            </a:r>
            <a:r>
              <a:rPr lang="es-VE" i="1" dirty="0" smtClean="0"/>
              <a:t>.</a:t>
            </a:r>
            <a:endParaRPr lang="es-ES" i="1" dirty="0" smtClean="0"/>
          </a:p>
          <a:p>
            <a:pPr algn="just"/>
            <a:endParaRPr lang="es-VE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7" name="6 Imagen" descr="We will customize a system to suit your need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4500594" cy="26432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428860" y="5643578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Figura 7. Ejemplo de sistema de presión de inflado central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200" b="1" dirty="0" smtClean="0"/>
              <a:t>Neumáticos de Base Ancha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es-VE" dirty="0" smtClean="0"/>
              <a:t>Esta clase de neumáticos genera mayores esfuerzos de contacto vertical y transversal debido a una mayor área de contacto (Kim, 2005).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1680" t="38818" r="60742" b="31885"/>
          <a:stretch>
            <a:fillRect/>
          </a:stretch>
        </p:blipFill>
        <p:spPr bwMode="auto">
          <a:xfrm>
            <a:off x="3571868" y="3143248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928926" y="600076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Figura 8. </a:t>
            </a:r>
            <a:r>
              <a:rPr lang="es-ES" sz="1600" dirty="0" smtClean="0"/>
              <a:t>Neumático de Base Ancha (Supersingle)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200" b="1" dirty="0" smtClean="0"/>
              <a:t>Neumáticos de Base Ancha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esfuerzos de contacto verticales creados son hasta 2.5 veces mayores.</a:t>
            </a:r>
          </a:p>
          <a:p>
            <a:endParaRPr lang="es-ES" dirty="0" smtClean="0"/>
          </a:p>
          <a:p>
            <a:r>
              <a:rPr lang="es-VE" dirty="0" smtClean="0"/>
              <a:t>Los neumáticos de base ancha inducen deformaciones por compresión vertical mayores en todas las capas.</a:t>
            </a:r>
            <a:endParaRPr lang="es-VE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es-CR" dirty="0" smtClean="0"/>
              <a:t>Antecedentes</a:t>
            </a:r>
            <a:endParaRPr lang="es-CR" dirty="0"/>
          </a:p>
        </p:txBody>
      </p:sp>
      <p:pic>
        <p:nvPicPr>
          <p:cNvPr id="4" name="11 Imagen" descr="C:\Users\jallen\AppData\Local\Microsoft\Windows\Temporary Internet Files\Content.Outlook\Y4WABLT7\Gráfica MEP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5723930" cy="3799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3667869" y="5689328"/>
            <a:ext cx="2790527" cy="3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s-CR" sz="1400" dirty="0">
                <a:latin typeface="Arial" charset="0"/>
                <a:cs typeface="Arial" charset="0"/>
              </a:rPr>
              <a:t>Esquema de Guía MEPDG 2002</a:t>
            </a:r>
            <a:endParaRPr lang="es-ES" sz="1400" dirty="0">
              <a:latin typeface="Arial" charset="0"/>
              <a:cs typeface="Arial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4293505" y="5848388"/>
            <a:ext cx="39179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57290" y="1214422"/>
            <a:ext cx="5803181" cy="4107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64291" tIns="32146" rIns="64291" bIns="32146">
            <a:spAutoFit/>
          </a:bodyPr>
          <a:lstStyle/>
          <a:p>
            <a:pPr>
              <a:buFont typeface="Arial" charset="0"/>
              <a:buChar char="•"/>
            </a:pPr>
            <a:r>
              <a:rPr lang="es-CR" sz="2200" dirty="0">
                <a:latin typeface="Arial" charset="0"/>
                <a:cs typeface="Arial" charset="0"/>
              </a:rPr>
              <a:t>Guía de Diseño Mecanístico-Empírico 2002</a:t>
            </a:r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4777941" y="6136370"/>
            <a:ext cx="3917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Ahuellamientos y Fatiga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Presiones de inflado elevadas aumentan principalmente el agrietamiento por fatiga, y la forma y profundidad de los ahuellamientos.</a:t>
            </a:r>
          </a:p>
          <a:p>
            <a:endParaRPr lang="es-ES" dirty="0" smtClean="0"/>
          </a:p>
          <a:p>
            <a:r>
              <a:rPr lang="es-ES" dirty="0" smtClean="0"/>
              <a:t>Con el sobre inflado del neumático puede llegarse a duplicar la fatiga sobre los pavimentos.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Ahuellamientos y Fatiga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dirty="0" smtClean="0"/>
              <a:t>La influencia de la presión de inflado del neumático es principalmente sobre las capas superiores. Provocando tensión en estas. </a:t>
            </a:r>
            <a:endParaRPr lang="es-VE" i="1" dirty="0" smtClean="0"/>
          </a:p>
          <a:p>
            <a:pPr algn="just"/>
            <a:endParaRPr lang="es-VE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14686"/>
            <a:ext cx="5017785" cy="25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357422" y="5786454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Figura 9. Respuesta del pavimento flexible ante el movimiento vehicular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Ahuellamientos y Fatiga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El espesor de la carpeta asfáltica no tiene una incidencia importante en el desempeño ante ahuellamiento.</a:t>
            </a:r>
          </a:p>
          <a:p>
            <a:endParaRPr lang="es-VE" dirty="0" smtClean="0"/>
          </a:p>
          <a:p>
            <a:r>
              <a:rPr lang="es-VE" dirty="0" smtClean="0"/>
              <a:t>Los ahuellamientos se ven limitados a un rango superficial.</a:t>
            </a:r>
          </a:p>
          <a:p>
            <a:endParaRPr lang="es-ES" dirty="0" smtClean="0"/>
          </a:p>
          <a:p>
            <a:pPr algn="just"/>
            <a:endParaRPr lang="es-VE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Ahuellamientos y Fatiga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i="1" dirty="0" smtClean="0"/>
              <a:t>La temperatura del pavimento demuestra una relación directa con el desempeño ante el ahuellamiento (Wang, 2005). </a:t>
            </a:r>
          </a:p>
          <a:p>
            <a:pPr>
              <a:buNone/>
            </a:pPr>
            <a:endParaRPr lang="es-VE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13314" name="Picture 2" descr="http://biuarquitectura.files.wordpress.com/2012/04/casa_ecologica_vegetacion_arboles_bioclimatismo_pavimentos_02.jpg?w=710"/>
          <p:cNvPicPr>
            <a:picLocks noChangeAspect="1" noChangeArrowheads="1"/>
          </p:cNvPicPr>
          <p:nvPr/>
        </p:nvPicPr>
        <p:blipFill>
          <a:blip r:embed="rId2" cstate="print"/>
          <a:srcRect r="66494"/>
          <a:stretch>
            <a:fillRect/>
          </a:stretch>
        </p:blipFill>
        <p:spPr bwMode="auto">
          <a:xfrm>
            <a:off x="2786050" y="3357562"/>
            <a:ext cx="2000264" cy="2815186"/>
          </a:xfrm>
          <a:prstGeom prst="rect">
            <a:avLst/>
          </a:prstGeom>
          <a:noFill/>
        </p:spPr>
      </p:pic>
      <p:pic>
        <p:nvPicPr>
          <p:cNvPr id="13316" name="Picture 4" descr="http://biuarquitectura.files.wordpress.com/2012/04/casa_ecologica_vegetacion_arboles_bioclimatismo_pavimentos_02.jpg?w=710"/>
          <p:cNvPicPr>
            <a:picLocks noChangeAspect="1" noChangeArrowheads="1"/>
          </p:cNvPicPr>
          <p:nvPr/>
        </p:nvPicPr>
        <p:blipFill>
          <a:blip r:embed="rId2" cstate="print"/>
          <a:srcRect l="71560"/>
          <a:stretch>
            <a:fillRect/>
          </a:stretch>
        </p:blipFill>
        <p:spPr bwMode="auto">
          <a:xfrm>
            <a:off x="4786314" y="3286124"/>
            <a:ext cx="1723376" cy="285752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285984" y="6143644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Figura 10. Efecto de la temperatura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Caso de Egipto y Texas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VE" dirty="0" smtClean="0"/>
              <a:t>Texas:</a:t>
            </a:r>
          </a:p>
          <a:p>
            <a:r>
              <a:rPr lang="es-VE" dirty="0" smtClean="0"/>
              <a:t>Durante el verano las presiones son mayores que en el invierno debido al aumento en la temperatura.</a:t>
            </a:r>
          </a:p>
          <a:p>
            <a:endParaRPr lang="es-ES" dirty="0" smtClean="0"/>
          </a:p>
          <a:p>
            <a:r>
              <a:rPr lang="es-VE" dirty="0" smtClean="0"/>
              <a:t>Existen diferencias significativas entre la presión de vehículos cargados y sin cargar.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Caso de Egipto y Texas (Cont.)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VE" dirty="0" smtClean="0"/>
              <a:t>Texas:</a:t>
            </a:r>
          </a:p>
          <a:p>
            <a:pPr>
              <a:buNone/>
            </a:pPr>
            <a:r>
              <a:rPr lang="es-VE" dirty="0" smtClean="0"/>
              <a:t>    Las presiones de inflado mayores se presentan cuando se dan: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VE" sz="2800" dirty="0" smtClean="0"/>
              <a:t>Cargas por eje altas.</a:t>
            </a:r>
            <a:endParaRPr lang="es-E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VE" sz="2800" dirty="0" smtClean="0"/>
              <a:t>Distancias de viaje largas.</a:t>
            </a:r>
            <a:endParaRPr lang="es-E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VE" sz="2800" dirty="0" smtClean="0"/>
              <a:t>Autopistas interestatales.</a:t>
            </a:r>
            <a:endParaRPr lang="es-E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VE" sz="2800" dirty="0" smtClean="0"/>
              <a:t>Altas temperaturas de operación.</a:t>
            </a:r>
            <a:endParaRPr lang="es-ES" sz="2800" dirty="0" smtClean="0"/>
          </a:p>
          <a:p>
            <a:pPr algn="just">
              <a:buNone/>
            </a:pPr>
            <a:endParaRPr lang="es-VE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Caso de Egipto y Texas (Cont.)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VE" dirty="0" smtClean="0"/>
              <a:t>Egipto:</a:t>
            </a:r>
          </a:p>
          <a:p>
            <a:r>
              <a:rPr lang="es-ES" dirty="0" smtClean="0"/>
              <a:t>Se realizó una encuesta de carga: se determinó el uso de presiones de inflado elevadas.</a:t>
            </a:r>
          </a:p>
          <a:p>
            <a:endParaRPr lang="es-ES" dirty="0" smtClean="0"/>
          </a:p>
          <a:p>
            <a:r>
              <a:rPr lang="es-ES" dirty="0" smtClean="0"/>
              <a:t>Se calcularon nuevos factores camión dependiendo de la presión de inflado.</a:t>
            </a:r>
          </a:p>
          <a:p>
            <a:pPr algn="just">
              <a:buNone/>
            </a:pPr>
            <a:endParaRPr lang="es-VE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Caso de Egipto y Texas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VE" dirty="0" smtClean="0"/>
              <a:t>Egipto:</a:t>
            </a:r>
          </a:p>
          <a:p>
            <a:pPr algn="just"/>
            <a:r>
              <a:rPr lang="es-ES" i="1" dirty="0" smtClean="0"/>
              <a:t>Los nuevos factores resultaron ser dos veces mayores a los que tradicionalmente eran utilizados.</a:t>
            </a:r>
          </a:p>
          <a:p>
            <a:pPr algn="just"/>
            <a:endParaRPr lang="es-VE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Conclusiones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La presión de inflado de los neumáticos tiene un efecto nocivo sobre la estructura del pavimento.</a:t>
            </a:r>
          </a:p>
          <a:p>
            <a:pPr algn="just"/>
            <a:endParaRPr lang="es-ES" i="1" dirty="0" smtClean="0"/>
          </a:p>
          <a:p>
            <a:pPr algn="just"/>
            <a:r>
              <a:rPr lang="es-ES" dirty="0" smtClean="0"/>
              <a:t>Deterioros como el ahuellamiento y el agrietamiento por fatiga pueden agravarse.</a:t>
            </a:r>
            <a:endParaRPr lang="es-ES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Conclusiones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dirty="0" smtClean="0"/>
              <a:t>La carga sobre el eje y la temperatura agravan los deterioros.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Los neumáticos de base ancha (supersingle) no deben ser permitidos para ser utilizados en carreteras de espesores delgados.</a:t>
            </a:r>
          </a:p>
          <a:p>
            <a:pPr algn="just"/>
            <a:endParaRPr lang="es-ES" i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7358063" cy="697632"/>
          </a:xfrm>
        </p:spPr>
        <p:txBody>
          <a:bodyPr>
            <a:normAutofit fontScale="90000"/>
          </a:bodyPr>
          <a:lstStyle/>
          <a:p>
            <a:r>
              <a:rPr lang="es-MX" sz="4200" dirty="0" smtClean="0">
                <a:latin typeface="Arial" charset="0"/>
                <a:cs typeface="Arial" charset="0"/>
              </a:rPr>
              <a:t>Esquema conceptual</a:t>
            </a:r>
            <a:endParaRPr lang="es-ES" sz="4200" dirty="0" smtClean="0">
              <a:latin typeface="Arial" charset="0"/>
              <a:cs typeface="Arial" charset="0"/>
            </a:endParaRPr>
          </a:p>
        </p:txBody>
      </p:sp>
      <p:pic>
        <p:nvPicPr>
          <p:cNvPr id="19459" name="6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1214422"/>
            <a:ext cx="5903640" cy="4526235"/>
          </a:xfrm>
          <a:ln w="9525">
            <a:solidFill>
              <a:schemeClr val="tx1"/>
            </a:solidFill>
          </a:ln>
        </p:spPr>
      </p:pic>
      <p:sp>
        <p:nvSpPr>
          <p:cNvPr id="5" name="20 Marcador de número de diapositiva"/>
          <p:cNvSpPr txBox="1">
            <a:spLocks/>
          </p:cNvSpPr>
          <p:nvPr/>
        </p:nvSpPr>
        <p:spPr>
          <a:xfrm>
            <a:off x="6983032" y="6191641"/>
            <a:ext cx="1905372" cy="456531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r"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rgbClr val="000000"/>
              </a:solidFill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Conclusiones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Se recomienda utilizar el sistema de control de presión de inflado central.</a:t>
            </a:r>
          </a:p>
          <a:p>
            <a:pPr algn="just"/>
            <a:endParaRPr lang="es-ES" i="1" dirty="0" smtClean="0"/>
          </a:p>
          <a:p>
            <a:pPr algn="just"/>
            <a:r>
              <a:rPr lang="es-ES" dirty="0" smtClean="0"/>
              <a:t>Recalcular y ajustar los factores camión.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Conclusiones (Cont.)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Se recomienda utilizar el sistema de control de presión de inflado central.</a:t>
            </a:r>
          </a:p>
          <a:p>
            <a:pPr algn="just"/>
            <a:endParaRPr lang="es-ES" i="1" dirty="0" smtClean="0"/>
          </a:p>
          <a:p>
            <a:pPr algn="just"/>
            <a:r>
              <a:rPr lang="es-ES" dirty="0" smtClean="0"/>
              <a:t>Recalcular y ajustar los factores camión.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Futuras Líneas de Investigación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Estudios en campo de: Presiones de Inflado, 3 estaciones de pesaje y una empresa distribuidora de bebidas (TFG: Luis Mariano Sibaja Vargas – ya concluido).</a:t>
            </a:r>
          </a:p>
          <a:p>
            <a:endParaRPr lang="es-ES" i="1" dirty="0" smtClean="0"/>
          </a:p>
          <a:p>
            <a:r>
              <a:rPr lang="es-ES" dirty="0" smtClean="0"/>
              <a:t>Estudio detallado de variabilidad de presiones de inflado en Costa Rica, y su relación con el deterioro de los pavimentos (Pitra-LanammeUCR)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Futuras Líneas de Investigación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Estudios a Escala Natural- PaveLab, con variación del parámetro de presión de inflado.</a:t>
            </a:r>
          </a:p>
          <a:p>
            <a:pPr algn="just"/>
            <a:r>
              <a:rPr lang="es-ES" dirty="0" smtClean="0"/>
              <a:t>Incorporación en la Guía de  Diseño Estructural de Pavimentos para Costa Rica.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r>
              <a:rPr lang="es-ES" b="1" dirty="0" smtClean="0"/>
              <a:t>Muchas Gracias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 smtClean="0"/>
              <a:t>Introducción</a:t>
            </a:r>
            <a:endParaRPr lang="es-CR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Las carreteras son el activo de mayor valor en la infraestructura del transporte de una nación.</a:t>
            </a:r>
          </a:p>
          <a:p>
            <a:endParaRPr lang="es-CR" dirty="0" smtClean="0"/>
          </a:p>
          <a:p>
            <a:r>
              <a:rPr lang="es-CR" dirty="0" smtClean="0"/>
              <a:t>El deterioro del pavimento es el resultado de una compleja interacción entre diferentes factores que incluyen la presión de inflado.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 smtClean="0"/>
              <a:t>Introducción (Cont.)</a:t>
            </a:r>
            <a:endParaRPr lang="es-CR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La presión de inflado tiene una relación directa con los esfuerzos percibidos por la superficie del pavimento.</a:t>
            </a:r>
          </a:p>
          <a:p>
            <a:endParaRPr lang="es-CR" dirty="0" smtClean="0"/>
          </a:p>
          <a:p>
            <a:r>
              <a:rPr lang="es-VE" dirty="0" smtClean="0"/>
              <a:t>La presente investigación, es un aporte en la creación de la guía de Diseño Estructural de pavimentos para Costa Rica.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 smtClean="0"/>
              <a:t>El estudio: Objetivos</a:t>
            </a:r>
            <a:endParaRPr lang="es-CR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Principalmente se busca determinar la evolución histórica y el estado de la cuestión de la presión de inflado de los vehículos de carga.</a:t>
            </a:r>
          </a:p>
          <a:p>
            <a:endParaRPr lang="es-CR" dirty="0" smtClean="0"/>
          </a:p>
          <a:p>
            <a:r>
              <a:rPr lang="es-CR" dirty="0" smtClean="0"/>
              <a:t>Concluir sobre el efecto de la presión de inflado en la respuesta y desempeño de los pavimentos.</a:t>
            </a:r>
          </a:p>
          <a:p>
            <a:pPr algn="just"/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s-CR" sz="3200" b="1" dirty="0" smtClean="0"/>
              <a:t>El estudio: Metodología</a:t>
            </a:r>
            <a:endParaRPr lang="es-CR" sz="3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57554" y="1214422"/>
            <a:ext cx="18573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METODOLOGÍA</a:t>
            </a:r>
            <a:endParaRPr lang="es-E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00100" y="2143116"/>
            <a:ext cx="2214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Historia y Evolución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00100" y="3000372"/>
            <a:ext cx="221457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Funciones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Materiales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Estructura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Tipos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Presiones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57752" y="2928934"/>
            <a:ext cx="385765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Área de Contacto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Presión de contacto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Neumáticos de base ancha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Sistemas de presión de inflado central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Caso Texas y Egipto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643174" y="5429264"/>
            <a:ext cx="37147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Conclusiones y recomendaciones</a:t>
            </a:r>
            <a:endParaRPr lang="es-ES" sz="20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000628" y="2143116"/>
            <a:ext cx="36433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Análisis de estudios internacionales</a:t>
            </a:r>
            <a:endParaRPr lang="es-ES" dirty="0"/>
          </a:p>
        </p:txBody>
      </p:sp>
      <p:cxnSp>
        <p:nvCxnSpPr>
          <p:cNvPr id="24" name="23 Conector recto"/>
          <p:cNvCxnSpPr>
            <a:stCxn id="13" idx="2"/>
          </p:cNvCxnSpPr>
          <p:nvPr/>
        </p:nvCxnSpPr>
        <p:spPr>
          <a:xfrm rot="5400000">
            <a:off x="4164832" y="1735948"/>
            <a:ext cx="242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4500562" y="1857364"/>
            <a:ext cx="23574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>
            <a:off x="6715934" y="199944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1714480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10800000">
            <a:off x="1857356" y="1857364"/>
            <a:ext cx="2643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rot="5400000">
            <a:off x="1643042" y="27146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5400000">
            <a:off x="6680215" y="2678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rot="10800000">
            <a:off x="1928794" y="5000636"/>
            <a:ext cx="49292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 flipH="1" flipV="1">
            <a:off x="1678761" y="4750603"/>
            <a:ext cx="5000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rot="5400000">
            <a:off x="4036215" y="5179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 flipH="1" flipV="1">
            <a:off x="6715140" y="4857760"/>
            <a:ext cx="2857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smtClean="0"/>
              <a:t>Generalidades</a:t>
            </a:r>
            <a:endParaRPr lang="es-CR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/>
          </a:bodyPr>
          <a:lstStyle/>
          <a:p>
            <a:r>
              <a:rPr lang="es-VE" dirty="0" smtClean="0"/>
              <a:t>El material base utilizado en la construcción de un neumático es el caucho reforzado con fibras.</a:t>
            </a:r>
            <a:endParaRPr lang="es-CR" dirty="0" smtClean="0"/>
          </a:p>
          <a:p>
            <a:pPr>
              <a:buNone/>
            </a:pPr>
            <a:endParaRPr lang="es-CR" dirty="0"/>
          </a:p>
        </p:txBody>
      </p:sp>
      <p:pic>
        <p:nvPicPr>
          <p:cNvPr id="6" name="Gráfico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4429156" cy="278608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429124" y="4643446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smtClean="0"/>
              <a:t>Figura 1. Materiales en la elaboración de Neumáticos</a:t>
            </a:r>
            <a:endParaRPr lang="es-C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1426</Words>
  <Application>Microsoft Office PowerPoint</Application>
  <PresentationFormat>Presentación en pantalla (4:3)</PresentationFormat>
  <Paragraphs>173</Paragraphs>
  <Slides>44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Diapositiva 1</vt:lpstr>
      <vt:lpstr>Objetivos generales- Línea de Investigación Parámetros de Carga</vt:lpstr>
      <vt:lpstr>Antecedentes</vt:lpstr>
      <vt:lpstr>Esquema conceptual</vt:lpstr>
      <vt:lpstr>Introducción</vt:lpstr>
      <vt:lpstr>Introducción (Cont.)</vt:lpstr>
      <vt:lpstr>El estudio: Objetivos</vt:lpstr>
      <vt:lpstr>El estudio: Metodología</vt:lpstr>
      <vt:lpstr>Generalidades</vt:lpstr>
      <vt:lpstr>Generalidades Cont.)</vt:lpstr>
      <vt:lpstr>Generalidades (Cont.)</vt:lpstr>
      <vt:lpstr>Generalidades (Cont.)</vt:lpstr>
      <vt:lpstr>Presión de inflado</vt:lpstr>
      <vt:lpstr>Presión de inflado (Cont.)</vt:lpstr>
      <vt:lpstr>Presión de inflado (Cont.)</vt:lpstr>
      <vt:lpstr>Estudios Internacionales</vt:lpstr>
      <vt:lpstr>Área de Contacto</vt:lpstr>
      <vt:lpstr>Área de Contacto (Cont.)</vt:lpstr>
      <vt:lpstr>Presión de contacto</vt:lpstr>
      <vt:lpstr>Presión de contacto (Cont.)</vt:lpstr>
      <vt:lpstr>Presión de contacto (Cont.)</vt:lpstr>
      <vt:lpstr>Presión de contacto (Cont.)</vt:lpstr>
      <vt:lpstr>Presión de contacto (Cont.)</vt:lpstr>
      <vt:lpstr>Presión de Inflado y Pavimentos</vt:lpstr>
      <vt:lpstr>Presión de Inflado y Pavimentos</vt:lpstr>
      <vt:lpstr>Sistemas de presión de inflado central</vt:lpstr>
      <vt:lpstr>Sistemas de presión de inflado central (Cont.)</vt:lpstr>
      <vt:lpstr>Neumáticos de Base Ancha</vt:lpstr>
      <vt:lpstr>Neumáticos de Base Ancha (Cont.)</vt:lpstr>
      <vt:lpstr>Ahuellamientos y Fatiga</vt:lpstr>
      <vt:lpstr>Ahuellamientos y Fatiga (Cont.)</vt:lpstr>
      <vt:lpstr>Ahuellamientos y Fatiga (Cont.)</vt:lpstr>
      <vt:lpstr>Ahuellamientos y Fatiga (Cont.)</vt:lpstr>
      <vt:lpstr>Caso de Egipto y Texas </vt:lpstr>
      <vt:lpstr>Caso de Egipto y Texas (Cont.) </vt:lpstr>
      <vt:lpstr>Caso de Egipto y Texas (Cont.) </vt:lpstr>
      <vt:lpstr>Caso de Egipto y Texas (Cont.)</vt:lpstr>
      <vt:lpstr>Conclusiones</vt:lpstr>
      <vt:lpstr>Conclusiones (Cont.)</vt:lpstr>
      <vt:lpstr>Conclusiones (Cont.)</vt:lpstr>
      <vt:lpstr>Conclusiones (Cont.)</vt:lpstr>
      <vt:lpstr>Futuras Líneas de Investigación</vt:lpstr>
      <vt:lpstr>Futuras Líneas de Investigación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Méndez Segura</dc:creator>
  <cp:lastModifiedBy>jallen</cp:lastModifiedBy>
  <cp:revision>61</cp:revision>
  <dcterms:created xsi:type="dcterms:W3CDTF">2014-03-05T21:09:26Z</dcterms:created>
  <dcterms:modified xsi:type="dcterms:W3CDTF">2014-05-09T17:23:00Z</dcterms:modified>
</cp:coreProperties>
</file>