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08" r:id="rId3"/>
    <p:sldId id="309" r:id="rId4"/>
    <p:sldId id="310" r:id="rId5"/>
    <p:sldId id="275" r:id="rId6"/>
    <p:sldId id="276" r:id="rId7"/>
    <p:sldId id="277" r:id="rId8"/>
    <p:sldId id="278" r:id="rId9"/>
    <p:sldId id="282" r:id="rId10"/>
    <p:sldId id="283" r:id="rId11"/>
    <p:sldId id="284" r:id="rId12"/>
    <p:sldId id="288" r:id="rId13"/>
    <p:sldId id="289" r:id="rId14"/>
    <p:sldId id="291" r:id="rId15"/>
    <p:sldId id="294" r:id="rId16"/>
    <p:sldId id="313" r:id="rId17"/>
    <p:sldId id="295" r:id="rId18"/>
    <p:sldId id="312" r:id="rId19"/>
    <p:sldId id="300" r:id="rId20"/>
    <p:sldId id="302" r:id="rId21"/>
    <p:sldId id="311" r:id="rId22"/>
    <p:sldId id="315" r:id="rId23"/>
    <p:sldId id="306" r:id="rId24"/>
    <p:sldId id="296" r:id="rId25"/>
    <p:sldId id="298" r:id="rId26"/>
    <p:sldId id="299" r:id="rId27"/>
    <p:sldId id="314" r:id="rId28"/>
    <p:sldId id="266" r:id="rId29"/>
  </p:sldIdLst>
  <p:sldSz cx="9144000" cy="6858000" type="screen4x3"/>
  <p:notesSz cx="7102475" cy="10234613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590" autoAdjust="0"/>
  </p:normalViewPr>
  <p:slideViewPr>
    <p:cSldViewPr>
      <p:cViewPr>
        <p:scale>
          <a:sx n="66" d="100"/>
          <a:sy n="66" d="100"/>
        </p:scale>
        <p:origin x="-160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F17DD36-B193-4A14-B743-A89A85195458}" type="datetimeFigureOut">
              <a:rPr lang="es-CR" smtClean="0"/>
              <a:pPr/>
              <a:t>20/05/2014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F7BA772-AF4F-4D93-A402-D1DB3A57000A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BA772-AF4F-4D93-A402-D1DB3A57000A}" type="slidenum">
              <a:rPr lang="es-CR" smtClean="0"/>
              <a:pPr/>
              <a:t>1</a:t>
            </a:fld>
            <a:endParaRPr lang="es-C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BA772-AF4F-4D93-A402-D1DB3A57000A}" type="slidenum">
              <a:rPr lang="es-CR" smtClean="0"/>
              <a:pPr/>
              <a:t>28</a:t>
            </a:fld>
            <a:endParaRPr 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B447F-630E-4BF7-8303-FE9A464E2EB5}" type="slidenum">
              <a:rPr lang="es-CR" smtClean="0">
                <a:ea typeface="MS Pゴシック"/>
                <a:cs typeface="MS Pゴシック"/>
              </a:rPr>
              <a:pPr/>
              <a:t>5</a:t>
            </a:fld>
            <a:endParaRPr lang="es-CR" smtClean="0">
              <a:ea typeface="MS Pゴシック"/>
              <a:cs typeface="MS P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49BE8-70F0-4BAB-931F-B63C67DCE538}" type="slidenum">
              <a:rPr lang="es-CR" smtClean="0">
                <a:ea typeface="MS Pゴシック"/>
                <a:cs typeface="MS Pゴシック"/>
              </a:rPr>
              <a:pPr/>
              <a:t>6</a:t>
            </a:fld>
            <a:endParaRPr lang="es-CR" smtClean="0">
              <a:ea typeface="MS Pゴシック"/>
              <a:cs typeface="MS P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39" name="3 Marcador de número de diapositiva"/>
          <p:cNvSpPr txBox="1">
            <a:spLocks noGrp="1"/>
          </p:cNvSpPr>
          <p:nvPr/>
        </p:nvSpPr>
        <p:spPr bwMode="auto">
          <a:xfrm>
            <a:off x="4022303" y="9720673"/>
            <a:ext cx="307851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88" tIns="48592" rIns="97188" bIns="48592" anchor="b"/>
          <a:lstStyle/>
          <a:p>
            <a:pPr algn="r" defTabSz="928116"/>
            <a:fld id="{7CE6A9D2-ED61-4B79-BDB3-927BA39773F3}" type="slidenum">
              <a:rPr lang="es-CR" sz="1300">
                <a:latin typeface="Times New Roman" pitchFamily="18" charset="0"/>
              </a:rPr>
              <a:pPr algn="r" defTabSz="928116"/>
              <a:t>7</a:t>
            </a:fld>
            <a:endParaRPr lang="es-CR" sz="13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4022303" y="9720673"/>
            <a:ext cx="307851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88" tIns="48592" rIns="97188" bIns="48592" anchor="b"/>
          <a:lstStyle/>
          <a:p>
            <a:pPr algn="r" defTabSz="928116"/>
            <a:fld id="{4768561E-AC84-4F79-9B8D-C4AADB18EC8B}" type="slidenum">
              <a:rPr lang="es-ES" sz="1300">
                <a:latin typeface="Times New Roman" pitchFamily="18" charset="0"/>
              </a:rPr>
              <a:pPr algn="r" defTabSz="928116"/>
              <a:t>8</a:t>
            </a:fld>
            <a:endParaRPr lang="es-ES" sz="1300" dirty="0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4022486" y="9720785"/>
            <a:ext cx="3078383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88" tIns="48592" rIns="97188" bIns="48592" anchor="b"/>
          <a:lstStyle/>
          <a:p>
            <a:pPr algn="r" defTabSz="928116">
              <a:defRPr/>
            </a:pPr>
            <a:fld id="{B0E6BC91-5FF6-4E5A-AF4A-01ED75BF0A5B}" type="slidenum">
              <a:rPr lang="es-ES" sz="1300">
                <a:latin typeface="Times New Roman" pitchFamily="18" charset="0"/>
              </a:rPr>
              <a:pPr algn="r" defTabSz="928116">
                <a:defRPr/>
              </a:pPr>
              <a:t>11</a:t>
            </a:fld>
            <a:endParaRPr lang="es-ES" sz="1300" dirty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85" y="4862141"/>
            <a:ext cx="5683910" cy="4603479"/>
          </a:xfrm>
          <a:noFill/>
          <a:ln/>
        </p:spPr>
        <p:txBody>
          <a:bodyPr/>
          <a:lstStyle/>
          <a:p>
            <a:endParaRPr lang="es-C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4022486" y="9722534"/>
            <a:ext cx="3078383" cy="51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16" tIns="49057" rIns="98116" bIns="49057" anchor="b"/>
          <a:lstStyle/>
          <a:p>
            <a:pPr algn="r" defTabSz="982116">
              <a:defRPr/>
            </a:pPr>
            <a:fld id="{57A8CD11-7227-43CE-8F8C-F50602288F3F}" type="slidenum">
              <a:rPr lang="es-CR" sz="1300">
                <a:latin typeface="Calibri" pitchFamily="34" charset="0"/>
              </a:rPr>
              <a:pPr algn="r" defTabSz="982116">
                <a:defRPr/>
              </a:pPr>
              <a:t>13</a:t>
            </a:fld>
            <a:endParaRPr lang="es-CR" sz="1300" dirty="0">
              <a:latin typeface="Calibri" pitchFamily="34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390" y="769373"/>
            <a:ext cx="4734983" cy="383798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85" y="4862141"/>
            <a:ext cx="5683910" cy="4603479"/>
          </a:xfrm>
          <a:noFill/>
          <a:ln/>
        </p:spPr>
        <p:txBody>
          <a:bodyPr lIns="98116" tIns="49057" rIns="98116" bIns="49057"/>
          <a:lstStyle/>
          <a:p>
            <a:pPr>
              <a:spcBef>
                <a:spcPct val="0"/>
              </a:spcBef>
            </a:pPr>
            <a:endParaRPr lang="es-C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4022486" y="9720785"/>
            <a:ext cx="3078383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51" tIns="49527" rIns="99051" bIns="49527" anchor="b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0E9DF6AD-024C-4A26-A9B3-65AA02CFABB4}" type="slidenum">
              <a:rPr lang="es-CR" sz="1300">
                <a:latin typeface="Times New Roman" pitchFamily="18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14</a:t>
            </a:fld>
            <a:endParaRPr lang="es-CR" sz="1300" dirty="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9239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2481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9724-DFF1-4670-B400-30958C801DDB}" type="datetimeFigureOut">
              <a:rPr lang="es-CR" smtClean="0"/>
              <a:pPr/>
              <a:t>20/05/2014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201-EE7D-436E-AEC8-DCC3CC271E8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9724-DFF1-4670-B400-30958C801DDB}" type="datetimeFigureOut">
              <a:rPr lang="es-CR" smtClean="0"/>
              <a:pPr/>
              <a:t>20/05/2014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9201-EE7D-436E-AEC8-DCC3CC271E82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257800" cy="838200"/>
          </a:xfrm>
          <a:prstGeom prst="rect">
            <a:avLst/>
          </a:prstGeom>
        </p:spPr>
        <p:txBody>
          <a:bodyPr/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67F9-2D2B-4387-B2E0-99A252836C1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E964-CAEF-431E-BE33-CDEF82D96C9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9724-DFF1-4670-B400-30958C801DDB}" type="datetimeFigureOut">
              <a:rPr lang="es-CR" smtClean="0"/>
              <a:pPr/>
              <a:t>20/05/2014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9201-EE7D-436E-AEC8-DCC3CC271E8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cap="all" dirty="0" smtClean="0"/>
              <a:t>Estado </a:t>
            </a:r>
            <a:r>
              <a:rPr lang="en-US" sz="2800" b="1" cap="all" dirty="0" smtClean="0"/>
              <a:t>ACTUAL Y FUTURO DE LA INFRAESTRUCTURA VIAL EN COSTA RICA</a:t>
            </a:r>
            <a:r>
              <a:rPr lang="en-US" sz="2800" b="1" cap="all" dirty="0" smtClean="0"/>
              <a:t/>
            </a:r>
            <a:br>
              <a:rPr lang="en-US" sz="2800" b="1" cap="all" dirty="0" smtClean="0"/>
            </a:br>
            <a:r>
              <a:rPr lang="en-US" sz="2000" b="1" cap="all" dirty="0" smtClean="0">
                <a:solidFill>
                  <a:schemeClr val="tx2"/>
                </a:solidFill>
              </a:rPr>
              <a:t>CONGRESO DE INGENIERIA CIVIL 2014</a:t>
            </a:r>
            <a:r>
              <a:rPr lang="es-CR" sz="2800" dirty="0"/>
              <a:t/>
            </a:r>
            <a:br>
              <a:rPr lang="es-CR" sz="2800" dirty="0"/>
            </a:br>
            <a:endParaRPr lang="es-CR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9144000" cy="1143000"/>
          </a:xfrm>
        </p:spPr>
        <p:txBody>
          <a:bodyPr>
            <a:normAutofit fontScale="47500" lnSpcReduction="20000"/>
          </a:bodyPr>
          <a:lstStyle/>
          <a:p>
            <a:r>
              <a:rPr lang="es-CR" sz="5900" dirty="0" smtClean="0">
                <a:solidFill>
                  <a:srgbClr val="FF0000"/>
                </a:solidFill>
              </a:rPr>
              <a:t>Ing. Luis Guillermo Loria-Salazar, </a:t>
            </a:r>
            <a:r>
              <a:rPr lang="es-CR" sz="5900" dirty="0" err="1" smtClean="0">
                <a:solidFill>
                  <a:srgbClr val="FF0000"/>
                </a:solidFill>
              </a:rPr>
              <a:t>MSc</a:t>
            </a:r>
            <a:r>
              <a:rPr lang="es-CR" sz="5900" dirty="0" smtClean="0">
                <a:solidFill>
                  <a:srgbClr val="FF0000"/>
                </a:solidFill>
              </a:rPr>
              <a:t>, </a:t>
            </a:r>
            <a:r>
              <a:rPr lang="es-CR" sz="5900" dirty="0" err="1" smtClean="0">
                <a:solidFill>
                  <a:srgbClr val="FF0000"/>
                </a:solidFill>
              </a:rPr>
              <a:t>PhD</a:t>
            </a:r>
            <a:endParaRPr lang="es-CR" sz="5900" dirty="0" smtClean="0">
              <a:solidFill>
                <a:srgbClr val="FF0000"/>
              </a:solidFill>
            </a:endParaRPr>
          </a:p>
          <a:p>
            <a:r>
              <a:rPr lang="es-CR" dirty="0" smtClean="0">
                <a:solidFill>
                  <a:schemeClr val="tx2">
                    <a:lumMod val="75000"/>
                  </a:schemeClr>
                </a:solidFill>
              </a:rPr>
              <a:t>Coordinador General del Programa de Infraestructura del Transporte</a:t>
            </a:r>
          </a:p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Laboratorio Nacional de Materiales y Modelos Estructurales</a:t>
            </a:r>
          </a:p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Universidad de Costa Rica</a:t>
            </a:r>
            <a:endParaRPr lang="es-C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67F9-2D2B-4387-B2E0-99A252836C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Imagen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343025"/>
            <a:ext cx="9068326" cy="472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81400" y="230187"/>
            <a:ext cx="5410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" sz="2800" dirty="0" smtClean="0">
                <a:solidFill>
                  <a:srgbClr val="FF0000"/>
                </a:solidFill>
                <a:effectLst/>
              </a:rPr>
              <a:t>Curva de Deterioro de un Pavimento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057400" y="228600"/>
            <a:ext cx="77724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" sz="2800" dirty="0">
                <a:solidFill>
                  <a:srgbClr val="FF0000"/>
                </a:solidFill>
                <a:effectLst/>
              </a:rPr>
              <a:t>Longitud Evaluada 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" sz="2800" dirty="0">
                <a:solidFill>
                  <a:srgbClr val="FF0000"/>
                </a:solidFill>
                <a:effectLst/>
              </a:rPr>
              <a:t>Campaña 2012-2013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1143000" y="2389418"/>
          <a:ext cx="7366399" cy="1702524"/>
        </p:xfrm>
        <a:graphic>
          <a:graphicData uri="http://schemas.openxmlformats.org/drawingml/2006/table">
            <a:tbl>
              <a:tblPr/>
              <a:tblGrid>
                <a:gridCol w="3788434"/>
                <a:gridCol w="3577965"/>
              </a:tblGrid>
              <a:tr h="39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 b="1" dirty="0">
                          <a:latin typeface="Arial"/>
                          <a:ea typeface="Calibri"/>
                          <a:cs typeface="Times New Roman"/>
                        </a:rPr>
                        <a:t>Tipo de Medición</a:t>
                      </a:r>
                      <a:endParaRPr lang="es-CR" sz="2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 b="1">
                          <a:latin typeface="Arial"/>
                          <a:ea typeface="Calibri"/>
                          <a:cs typeface="Times New Roman"/>
                        </a:rPr>
                        <a:t>Longitud (Km)</a:t>
                      </a:r>
                      <a:endParaRPr lang="es-CR" sz="2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0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 dirty="0" smtClean="0">
                          <a:latin typeface="Arial"/>
                          <a:ea typeface="Calibri"/>
                          <a:cs typeface="Times New Roman"/>
                        </a:rPr>
                        <a:t>Deflectometría FWD</a:t>
                      </a:r>
                      <a:endParaRPr lang="es-CR" sz="2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 smtClean="0">
                          <a:latin typeface="Arial"/>
                          <a:ea typeface="Calibri"/>
                          <a:cs typeface="Times New Roman"/>
                        </a:rPr>
                        <a:t>5.028,3</a:t>
                      </a:r>
                      <a:endParaRPr lang="es-CR" sz="2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>
                          <a:latin typeface="Arial"/>
                          <a:ea typeface="Calibri"/>
                          <a:cs typeface="Times New Roman"/>
                        </a:rPr>
                        <a:t>Regularidad Superficial IRI</a:t>
                      </a: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 smtClean="0">
                          <a:latin typeface="Arial"/>
                          <a:ea typeface="Calibri"/>
                          <a:cs typeface="Times New Roman"/>
                        </a:rPr>
                        <a:t>5.279,9</a:t>
                      </a:r>
                      <a:endParaRPr lang="es-CR" sz="2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 smtClean="0">
                          <a:latin typeface="Arial"/>
                          <a:ea typeface="Calibri"/>
                          <a:cs typeface="Times New Roman"/>
                        </a:rPr>
                        <a:t>Coef. </a:t>
                      </a:r>
                      <a:r>
                        <a:rPr lang="es-CR" sz="2200" dirty="0" smtClean="0">
                          <a:latin typeface="Arial"/>
                          <a:ea typeface="Calibri"/>
                          <a:cs typeface="Times New Roman"/>
                        </a:rPr>
                        <a:t>Rozamiento GRIP</a:t>
                      </a:r>
                      <a:endParaRPr lang="es-CR" sz="2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200" dirty="0" smtClean="0">
                          <a:latin typeface="Arial"/>
                          <a:ea typeface="Calibri"/>
                          <a:cs typeface="Times New Roman"/>
                        </a:rPr>
                        <a:t>1.918,2</a:t>
                      </a:r>
                      <a:endParaRPr lang="es-CR" sz="2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1462" marR="1414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874" y="1473923"/>
            <a:ext cx="6110827" cy="44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ES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Resultados ERVN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6 Imagen" descr="IRI"/>
          <p:cNvPicPr>
            <a:picLocks noChangeAspect="1" noChangeArrowheads="1"/>
          </p:cNvPicPr>
          <p:nvPr/>
        </p:nvPicPr>
        <p:blipFill>
          <a:blip r:embed="rId3" cstate="print"/>
          <a:srcRect l="-18045" r="-17206"/>
          <a:stretch>
            <a:fillRect/>
          </a:stretch>
        </p:blipFill>
        <p:spPr bwMode="auto">
          <a:xfrm>
            <a:off x="-33338" y="0"/>
            <a:ext cx="9210676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518025" y="4533900"/>
            <a:ext cx="2673350" cy="174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371" name="Picture 2" descr="C:\Users\jsanabria\Downloads\copy-of-estimaciones-de-pago-xbzfyyvfhauw\copy-of-estimaciones-de-pago-xbzfyyvfhauw-334_164700_899718\data\repo\2791541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5764" y="1624013"/>
            <a:ext cx="17732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C:\Users\jsanabria\Downloads\copy-of-estimaciones-de-pago-xbzfyyvfhauw\copy-of-estimaciones-de-pago-xbzfyyvfhauw-334_164700_899718\data\repo\2791541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489" y="825500"/>
            <a:ext cx="18303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C:\Users\jsanabria\Downloads\copy-of-estimaciones-de-pago-xbzfyyvfhauw\copy-of-estimaciones-de-pago-xbzfyyvfhauw-334_164700_899718\data\repo\2791951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750" y="4516438"/>
            <a:ext cx="1492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C:\Users\jsanabria\Downloads\copy-of-estimaciones-de-pago-xbzfyyvfhauw\copy-of-estimaciones-de-pago-xbzfyyvfhauw-334_164700_899718\data\repo\279123719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74901"/>
            <a:ext cx="38227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derecha"/>
          <p:cNvSpPr/>
          <p:nvPr/>
        </p:nvSpPr>
        <p:spPr>
          <a:xfrm rot="1371041">
            <a:off x="3406775" y="4503738"/>
            <a:ext cx="717550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s-C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Flecha derecha"/>
          <p:cNvSpPr/>
          <p:nvPr/>
        </p:nvSpPr>
        <p:spPr>
          <a:xfrm rot="6300000">
            <a:off x="6318250" y="3252788"/>
            <a:ext cx="717550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s-C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Flecha derecha"/>
          <p:cNvSpPr/>
          <p:nvPr/>
        </p:nvSpPr>
        <p:spPr>
          <a:xfrm rot="2779493">
            <a:off x="3132139" y="3057526"/>
            <a:ext cx="1462087" cy="246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s-C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9" name="Rectangle 3"/>
          <p:cNvSpPr txBox="1">
            <a:spLocks noChangeArrowheads="1"/>
          </p:cNvSpPr>
          <p:nvPr/>
        </p:nvSpPr>
        <p:spPr bwMode="auto">
          <a:xfrm>
            <a:off x="1609726" y="6496050"/>
            <a:ext cx="655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ES" sz="2400" dirty="0">
                <a:cs typeface="MS Pゴシック"/>
              </a:rPr>
              <a:t>Procesamiento de Información</a:t>
            </a:r>
          </a:p>
        </p:txBody>
      </p:sp>
      <p:pic>
        <p:nvPicPr>
          <p:cNvPr id="58380" name="19 Imagen"/>
          <p:cNvPicPr>
            <a:picLocks noChangeAspect="1" noChangeArrowheads="1"/>
          </p:cNvPicPr>
          <p:nvPr/>
        </p:nvPicPr>
        <p:blipFill>
          <a:blip r:embed="rId8" cstate="print"/>
          <a:srcRect b="-14935"/>
          <a:stretch>
            <a:fillRect/>
          </a:stretch>
        </p:blipFill>
        <p:spPr bwMode="auto">
          <a:xfrm>
            <a:off x="1838326" y="1728789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Rectangle 2"/>
          <p:cNvSpPr>
            <a:spLocks noChangeArrowheads="1"/>
          </p:cNvSpPr>
          <p:nvPr/>
        </p:nvSpPr>
        <p:spPr bwMode="auto">
          <a:xfrm>
            <a:off x="1171575" y="1377845"/>
            <a:ext cx="1447800" cy="7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>
            <a:spAutoFit/>
          </a:bodyPr>
          <a:lstStyle/>
          <a:p>
            <a:r>
              <a:rPr lang="es-CR" sz="11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BASES DE DATOS </a:t>
            </a:r>
          </a:p>
          <a:p>
            <a:r>
              <a:rPr lang="es-CR" sz="11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ADICIONALES</a:t>
            </a:r>
            <a:endParaRPr lang="es-CR" sz="6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s-CR" sz="18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95276" y="4421456"/>
            <a:ext cx="1838325" cy="8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b="1" dirty="0"/>
              <a:t>MAPAS y BASES SIG</a:t>
            </a:r>
            <a:endParaRPr lang="es-CR" sz="1100" dirty="0"/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Zonas de Conservación</a:t>
            </a:r>
            <a:endParaRPr lang="es-CR" sz="1100" dirty="0"/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Secciones de Control</a:t>
            </a:r>
            <a:endParaRPr lang="es-CR" sz="1100" dirty="0"/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Rutas</a:t>
            </a:r>
            <a:endParaRPr lang="es-C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305676" y="802055"/>
            <a:ext cx="1838325" cy="148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b="1" dirty="0"/>
              <a:t>ESTIMACIONES</a:t>
            </a:r>
            <a:endParaRPr lang="es-CR" sz="1100" dirty="0"/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Cuadros de estimación</a:t>
            </a:r>
            <a:endParaRPr lang="es-CR" sz="1100" dirty="0"/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Resumen de </a:t>
            </a:r>
            <a:r>
              <a:rPr lang="es-CR" sz="1100" i="1" dirty="0" err="1"/>
              <a:t>Items</a:t>
            </a:r>
            <a:endParaRPr lang="es-CR" sz="1100" dirty="0"/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Secciones</a:t>
            </a:r>
            <a:endParaRPr lang="es-CR" sz="1100" dirty="0"/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Fechas</a:t>
            </a:r>
            <a:endParaRPr lang="es-CR" sz="1100" dirty="0"/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Facturas</a:t>
            </a:r>
            <a:endParaRPr lang="es-CR" sz="1100" dirty="0"/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Otros</a:t>
            </a:r>
            <a:endParaRPr lang="es-C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23 Imagen"/>
          <p:cNvPicPr/>
          <p:nvPr/>
        </p:nvPicPr>
        <p:blipFill>
          <a:blip r:embed="rId9" cstate="print"/>
          <a:srcRect b="-3541"/>
          <a:stretch>
            <a:fillRect/>
          </a:stretch>
        </p:blipFill>
        <p:spPr bwMode="auto">
          <a:xfrm>
            <a:off x="4735513" y="1808163"/>
            <a:ext cx="1101725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600451" y="986138"/>
            <a:ext cx="1838325" cy="10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b="1" dirty="0"/>
              <a:t>CARTEL DE LICITACION</a:t>
            </a:r>
            <a:endParaRPr lang="es-CR" sz="1100" dirty="0"/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Ítems de Conservación</a:t>
            </a:r>
            <a:endParaRPr lang="es-CR" sz="1100" dirty="0"/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Unidades de Medición</a:t>
            </a:r>
            <a:endParaRPr lang="es-CR" sz="1100" dirty="0"/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Precios Unitarios</a:t>
            </a:r>
            <a:endParaRPr lang="es-CR" sz="1100" dirty="0"/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i="1" dirty="0"/>
              <a:t>Descripción</a:t>
            </a:r>
            <a:endParaRPr lang="es-CR" sz="1100" dirty="0"/>
          </a:p>
        </p:txBody>
      </p:sp>
      <p:sp>
        <p:nvSpPr>
          <p:cNvPr id="26" name="25 Flecha derecha"/>
          <p:cNvSpPr/>
          <p:nvPr/>
        </p:nvSpPr>
        <p:spPr>
          <a:xfrm rot="5400000">
            <a:off x="5238751" y="3419475"/>
            <a:ext cx="3333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s-C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124450" y="4105603"/>
            <a:ext cx="4019550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b="1" dirty="0"/>
              <a:t>BASE DE DATOS 		REGISTRO DE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1100" b="1" dirty="0"/>
              <a:t>UNIFICADA			 ARCHIVOS</a:t>
            </a:r>
            <a:endParaRPr lang="es-C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Medio marco"/>
          <p:cNvSpPr/>
          <p:nvPr/>
        </p:nvSpPr>
        <p:spPr>
          <a:xfrm>
            <a:off x="4200526" y="3790951"/>
            <a:ext cx="4943475" cy="2562225"/>
          </a:xfrm>
          <a:prstGeom prst="halfFrame">
            <a:avLst>
              <a:gd name="adj1" fmla="val 2478"/>
              <a:gd name="adj2" fmla="val 2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s-C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142038" y="1597025"/>
            <a:ext cx="2190750" cy="1446213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88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364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505200" y="-1524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32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INVERSION EN LA RED VIAL</a:t>
            </a:r>
            <a:endParaRPr lang="es-ES" sz="32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6FF882DB-0743-48B2-B4FA-EEC159E46AE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ES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Análisis de Estimaciones de Pago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8200" y="18288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R" sz="3600" dirty="0" smtClean="0"/>
              <a:t> 12,400 millones de colones en proyectos que no mejoraron la condición de la RVN</a:t>
            </a:r>
          </a:p>
          <a:p>
            <a:pPr>
              <a:buFont typeface="Arial" pitchFamily="34" charset="0"/>
              <a:buChar char="•"/>
            </a:pPr>
            <a:r>
              <a:rPr lang="es-CR" sz="3600" dirty="0" smtClean="0"/>
              <a:t> Inversión “dispar” y sin criterios homogéneos</a:t>
            </a:r>
          </a:p>
          <a:p>
            <a:endParaRPr lang="es-E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8200" y="3352800"/>
            <a:ext cx="7543800" cy="18142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4400" dirty="0" smtClean="0">
                <a:solidFill>
                  <a:schemeClr val="tx1"/>
                </a:solidFill>
              </a:rPr>
              <a:t>Intervenciones </a:t>
            </a:r>
            <a:r>
              <a:rPr lang="es-ES" sz="4400" dirty="0" smtClean="0">
                <a:solidFill>
                  <a:schemeClr val="tx1"/>
                </a:solidFill>
              </a:rPr>
              <a:t>no responden a una estrategia clara de rescate </a:t>
            </a:r>
            <a:r>
              <a:rPr lang="es-ES" sz="4400" dirty="0" smtClean="0">
                <a:solidFill>
                  <a:schemeClr val="tx1"/>
                </a:solidFill>
              </a:rPr>
              <a:t>del patrimonio vial costarricense.</a:t>
            </a:r>
            <a:endParaRPr lang="es-ES" sz="4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ES" sz="4400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Hallazgo</a:t>
            </a:r>
            <a:endParaRPr lang="es-ES" sz="54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89B98328-02F6-4536-9263-15CA8B30CB4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4 Imagen" descr="logo-erv-final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24304" y="1"/>
            <a:ext cx="819696" cy="656471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6" name="34 Imagen" descr="EFICIENCIA.png"/>
          <p:cNvPicPr/>
          <p:nvPr/>
        </p:nvPicPr>
        <p:blipFill>
          <a:blip r:embed="rId3" cstate="screen"/>
          <a:srcRect l="-16667" r="-16667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495800" cy="251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</a:t>
            </a:r>
            <a:r>
              <a:rPr lang="es-CR" sz="3200" dirty="0" smtClean="0">
                <a:solidFill>
                  <a:schemeClr val="tx1"/>
                </a:solidFill>
              </a:rPr>
              <a:t>300 evaluados.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Al menos 275 requieren o sustitución o inversiones importantes.</a:t>
            </a:r>
            <a:endParaRPr lang="es-CR" sz="32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Puentes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puente_golden_g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378200"/>
            <a:ext cx="3869574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3276600"/>
            <a:ext cx="8439834" cy="137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2800" dirty="0" smtClean="0">
                <a:solidFill>
                  <a:schemeClr val="tx1"/>
                </a:solidFill>
              </a:rPr>
              <a:t> Velocidad promedio en el país: 40 km/</a:t>
            </a:r>
            <a:r>
              <a:rPr lang="es-CR" sz="2800" dirty="0" err="1" smtClean="0">
                <a:solidFill>
                  <a:schemeClr val="tx1"/>
                </a:solidFill>
              </a:rPr>
              <a:t>hr</a:t>
            </a:r>
            <a:endParaRPr lang="es-C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C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2800" dirty="0" smtClean="0">
                <a:solidFill>
                  <a:schemeClr val="tx1"/>
                </a:solidFill>
              </a:rPr>
              <a:t> Velocidad promedio capital: 4 km/</a:t>
            </a:r>
            <a:r>
              <a:rPr lang="es-CR" sz="2800" dirty="0" err="1" smtClean="0">
                <a:solidFill>
                  <a:schemeClr val="tx1"/>
                </a:solidFill>
              </a:rPr>
              <a:t>hr</a:t>
            </a:r>
            <a:endParaRPr lang="es-C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C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2800" dirty="0" smtClean="0">
                <a:solidFill>
                  <a:schemeClr val="tx1"/>
                </a:solidFill>
              </a:rPr>
              <a:t> Obras </a:t>
            </a:r>
            <a:r>
              <a:rPr lang="es-CR" sz="2800" dirty="0" smtClean="0">
                <a:solidFill>
                  <a:srgbClr val="FF0000"/>
                </a:solidFill>
              </a:rPr>
              <a:t>relativamente pequeñas </a:t>
            </a:r>
            <a:r>
              <a:rPr lang="es-CR" sz="2800" dirty="0" smtClean="0">
                <a:solidFill>
                  <a:schemeClr val="tx1"/>
                </a:solidFill>
              </a:rPr>
              <a:t>aliviarían muchísimo este aspecto.</a:t>
            </a:r>
            <a:endParaRPr lang="es-CR" sz="28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Tiempos de viaje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CR" sz="4400" dirty="0" smtClean="0"/>
          </a:p>
          <a:p>
            <a:pPr>
              <a:buNone/>
            </a:pPr>
            <a:r>
              <a:rPr lang="es-CR" sz="4400" dirty="0" smtClean="0"/>
              <a:t>   Debemos aspirar a una red vial que provea </a:t>
            </a:r>
            <a:r>
              <a:rPr lang="es-CR" sz="4400" u="sng" dirty="0" smtClean="0">
                <a:solidFill>
                  <a:srgbClr val="FF0000"/>
                </a:solidFill>
              </a:rPr>
              <a:t>calidad de vida </a:t>
            </a:r>
            <a:r>
              <a:rPr lang="es-CR" sz="4400" dirty="0" smtClean="0"/>
              <a:t>a los ciudadanos y que incremente nuestra </a:t>
            </a:r>
            <a:r>
              <a:rPr lang="es-CR" sz="4400" u="sng" dirty="0" smtClean="0">
                <a:solidFill>
                  <a:srgbClr val="FF0000"/>
                </a:solidFill>
              </a:rPr>
              <a:t>competitividad</a:t>
            </a:r>
            <a:r>
              <a:rPr lang="es-CR" sz="4400" dirty="0" smtClean="0"/>
              <a:t> país.</a:t>
            </a:r>
            <a:endParaRPr lang="es-ES" sz="4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qu</a:t>
            </a:r>
            <a:r>
              <a:rPr lang="es-CR" dirty="0" smtClean="0"/>
              <a:t>é red vial aspiramos?</a:t>
            </a:r>
            <a:br>
              <a:rPr lang="es-CR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67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35945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Pasos fronterizos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09800" y="43434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Tercer mundo…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/>
          <a:p>
            <a:r>
              <a:rPr lang="es-CR" sz="7200" dirty="0" smtClean="0"/>
              <a:t>Qué hacer?</a:t>
            </a:r>
            <a:endParaRPr lang="es-ES" sz="7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4166" y="3962400"/>
            <a:ext cx="8439834" cy="5105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s-CR" sz="4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R" sz="4800" dirty="0" smtClean="0">
                <a:solidFill>
                  <a:schemeClr val="tx1"/>
                </a:solidFill>
              </a:rPr>
              <a:t> Definir la RVN a que </a:t>
            </a:r>
            <a:r>
              <a:rPr lang="es-CR" sz="4800" dirty="0" err="1" smtClean="0">
                <a:solidFill>
                  <a:schemeClr val="tx1"/>
                </a:solidFill>
              </a:rPr>
              <a:t>aspiramos</a:t>
            </a:r>
            <a:r>
              <a:rPr lang="es-CR" sz="4800" dirty="0" err="1" smtClean="0">
                <a:solidFill>
                  <a:schemeClr val="tx1"/>
                </a:solidFill>
                <a:sym typeface="Wingdings" pitchFamily="2" charset="2"/>
              </a:rPr>
              <a:t>Primer</a:t>
            </a:r>
            <a:r>
              <a:rPr lang="es-CR" sz="4800" dirty="0" smtClean="0">
                <a:solidFill>
                  <a:schemeClr val="tx1"/>
                </a:solidFill>
                <a:sym typeface="Wingdings" pitchFamily="2" charset="2"/>
              </a:rPr>
              <a:t> mundo</a:t>
            </a:r>
            <a:r>
              <a:rPr lang="es-CR" sz="4800" dirty="0" smtClean="0">
                <a:solidFill>
                  <a:schemeClr val="tx1"/>
                </a:solidFill>
              </a:rPr>
              <a:t> ponerla en planos</a:t>
            </a:r>
            <a:r>
              <a:rPr lang="es-CR" sz="4800" dirty="0" smtClean="0">
                <a:solidFill>
                  <a:schemeClr val="tx1"/>
                </a:solidFill>
                <a:sym typeface="Wingdings" pitchFamily="2" charset="2"/>
              </a:rPr>
              <a:t> Buscar fondos</a:t>
            </a:r>
          </a:p>
          <a:p>
            <a:pPr>
              <a:buFont typeface="Arial" pitchFamily="34" charset="0"/>
              <a:buChar char="•"/>
            </a:pPr>
            <a:endParaRPr lang="es-CR" sz="4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4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4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4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48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4267200" y="152400"/>
            <a:ext cx="4321610" cy="7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Oportunidades</a:t>
            </a:r>
            <a:endParaRPr kumimoji="0" lang="es-C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:\_roy\CONSENSO\PROYECTOS_v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824787" cy="56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Priorización de pequeñas obras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8439834" cy="236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La Galera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</a:t>
            </a:r>
            <a:r>
              <a:rPr lang="es-CR" sz="3200" dirty="0" smtClean="0">
                <a:solidFill>
                  <a:schemeClr val="tx1"/>
                </a:solidFill>
              </a:rPr>
              <a:t>Conectar Florencio del Castillo-R. Garantías Sociales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</a:t>
            </a:r>
            <a:r>
              <a:rPr lang="es-CR" sz="3200" dirty="0" smtClean="0">
                <a:solidFill>
                  <a:schemeClr val="tx1"/>
                </a:solidFill>
              </a:rPr>
              <a:t>Intersecci</a:t>
            </a:r>
            <a:r>
              <a:rPr lang="es-CR" sz="3200" dirty="0" smtClean="0">
                <a:solidFill>
                  <a:schemeClr val="tx1"/>
                </a:solidFill>
              </a:rPr>
              <a:t>ón semáforos de doña lela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</a:t>
            </a:r>
            <a:r>
              <a:rPr lang="es-CR" sz="3200" dirty="0" smtClean="0">
                <a:solidFill>
                  <a:schemeClr val="tx1"/>
                </a:solidFill>
              </a:rPr>
              <a:t>Intersección Taras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</a:t>
            </a:r>
            <a:r>
              <a:rPr lang="es-CR" sz="3200" dirty="0" smtClean="0">
                <a:solidFill>
                  <a:schemeClr val="tx1"/>
                </a:solidFill>
              </a:rPr>
              <a:t>Intersección La Lima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</a:t>
            </a:r>
            <a:r>
              <a:rPr lang="es-CR" sz="3200" dirty="0" smtClean="0">
                <a:solidFill>
                  <a:schemeClr val="tx1"/>
                </a:solidFill>
              </a:rPr>
              <a:t>Intersección Pozuelo</a:t>
            </a:r>
            <a:endParaRPr lang="es-CR" sz="32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CR" sz="3600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Priorización de pequeñas obras</a:t>
            </a:r>
            <a:endParaRPr lang="es-ES" sz="36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2590800"/>
            <a:ext cx="8439834" cy="4038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Implementación de un sistema de gestión de activos</a:t>
            </a:r>
          </a:p>
          <a:p>
            <a:pPr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Definir las políticas de gestión de infraestructura vial con una visión de largo plazo, que transciendan los periodos de gobierno (4 años).</a:t>
            </a:r>
          </a:p>
          <a:p>
            <a:pPr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</a:rPr>
              <a:t> Definir </a:t>
            </a:r>
            <a:r>
              <a:rPr lang="es-CR" sz="3200" dirty="0" smtClean="0">
                <a:solidFill>
                  <a:srgbClr val="FF0000"/>
                </a:solidFill>
              </a:rPr>
              <a:t>política de estado </a:t>
            </a:r>
            <a:r>
              <a:rPr lang="es-CR" sz="3200" dirty="0" smtClean="0">
                <a:solidFill>
                  <a:schemeClr val="tx1"/>
                </a:solidFill>
              </a:rPr>
              <a:t>en Infraestructura Vial (</a:t>
            </a:r>
            <a:r>
              <a:rPr lang="es-CR" sz="3200" dirty="0" err="1" smtClean="0">
                <a:solidFill>
                  <a:schemeClr val="tx1"/>
                </a:solidFill>
              </a:rPr>
              <a:t>i.e.</a:t>
            </a:r>
            <a:r>
              <a:rPr lang="es-CR" sz="3200" dirty="0" smtClean="0">
                <a:solidFill>
                  <a:schemeClr val="tx1"/>
                </a:solidFill>
              </a:rPr>
              <a:t> No aplicación del PNT)</a:t>
            </a:r>
          </a:p>
          <a:p>
            <a:endParaRPr lang="es-C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4267200" y="152400"/>
            <a:ext cx="4321610" cy="7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Oportunidades</a:t>
            </a:r>
            <a:endParaRPr kumimoji="0" lang="es-C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4800" y="3886200"/>
            <a:ext cx="8439834" cy="5105400"/>
          </a:xfrm>
        </p:spPr>
        <p:txBody>
          <a:bodyPr>
            <a:noAutofit/>
          </a:bodyPr>
          <a:lstStyle/>
          <a:p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R" sz="3600" dirty="0" smtClean="0">
                <a:solidFill>
                  <a:schemeClr val="tx1"/>
                </a:solidFill>
              </a:rPr>
              <a:t> Realizar algunas grandes obras en plazos cortos (no más de 18 meses)</a:t>
            </a:r>
            <a:r>
              <a:rPr lang="es-CR" sz="3600" dirty="0" smtClean="0">
                <a:solidFill>
                  <a:schemeClr val="tx1"/>
                </a:solidFill>
                <a:sym typeface="Wingdings" pitchFamily="2" charset="2"/>
              </a:rPr>
              <a:t> Aumento de confianza de la población.</a:t>
            </a:r>
          </a:p>
          <a:p>
            <a:pPr>
              <a:buFont typeface="Arial" pitchFamily="34" charset="0"/>
              <a:buChar char="•"/>
            </a:pPr>
            <a:r>
              <a:rPr lang="es-CR" sz="3600" dirty="0" smtClean="0">
                <a:solidFill>
                  <a:schemeClr val="tx1"/>
                </a:solidFill>
                <a:sym typeface="Wingdings" pitchFamily="2" charset="2"/>
              </a:rPr>
              <a:t> Elevar el estándar vial  Actualmente es muy bajo (</a:t>
            </a:r>
            <a:r>
              <a:rPr lang="es-CR" sz="3600" dirty="0" err="1" smtClean="0">
                <a:solidFill>
                  <a:schemeClr val="tx1"/>
                </a:solidFill>
                <a:sym typeface="Wingdings" pitchFamily="2" charset="2"/>
              </a:rPr>
              <a:t>i.e.</a:t>
            </a:r>
            <a:r>
              <a:rPr lang="es-CR" sz="3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R" sz="3600" dirty="0" err="1" smtClean="0">
                <a:solidFill>
                  <a:schemeClr val="tx1"/>
                </a:solidFill>
                <a:sym typeface="Wingdings" pitchFamily="2" charset="2"/>
              </a:rPr>
              <a:t>Chilamate</a:t>
            </a:r>
            <a:r>
              <a:rPr lang="es-CR" sz="3600" dirty="0" smtClean="0">
                <a:solidFill>
                  <a:schemeClr val="tx1"/>
                </a:solidFill>
                <a:sym typeface="Wingdings" pitchFamily="2" charset="2"/>
              </a:rPr>
              <a:t>-Vuelta de </a:t>
            </a:r>
            <a:r>
              <a:rPr lang="es-CR" sz="3600" dirty="0" err="1" smtClean="0">
                <a:solidFill>
                  <a:schemeClr val="tx1"/>
                </a:solidFill>
                <a:sym typeface="Wingdings" pitchFamily="2" charset="2"/>
              </a:rPr>
              <a:t>Kópper</a:t>
            </a:r>
            <a:r>
              <a:rPr lang="es-CR" sz="3600" dirty="0" smtClean="0">
                <a:solidFill>
                  <a:schemeClr val="tx1"/>
                </a:solidFill>
                <a:sym typeface="Wingdings" pitchFamily="2" charset="2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es-CR" sz="3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R" sz="3600" dirty="0" smtClean="0">
                <a:solidFill>
                  <a:schemeClr val="tx1"/>
                </a:solidFill>
                <a:sym typeface="Symbol"/>
              </a:rPr>
              <a:t> inversión a un equivalente del 2-3% PIB  USD 1,000-1,500/año x 10 años</a:t>
            </a:r>
            <a:endParaRPr lang="es-CR" sz="3600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es-CR" sz="3600" dirty="0" smtClean="0">
              <a:solidFill>
                <a:schemeClr val="tx1"/>
              </a:solidFill>
            </a:endParaRPr>
          </a:p>
          <a:p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36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4267200" y="152400"/>
            <a:ext cx="4321610" cy="7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Oportunidades</a:t>
            </a:r>
            <a:endParaRPr kumimoji="0" lang="es-C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3429000"/>
            <a:ext cx="8439834" cy="5638800"/>
          </a:xfrm>
        </p:spPr>
        <p:txBody>
          <a:bodyPr>
            <a:noAutofit/>
          </a:bodyPr>
          <a:lstStyle/>
          <a:p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R" sz="3600" dirty="0" smtClean="0">
                <a:solidFill>
                  <a:schemeClr val="tx1"/>
                </a:solidFill>
              </a:rPr>
              <a:t> </a:t>
            </a:r>
            <a:r>
              <a:rPr lang="es-CR" sz="3600" dirty="0" smtClean="0">
                <a:solidFill>
                  <a:schemeClr val="tx1"/>
                </a:solidFill>
              </a:rPr>
              <a:t>Podríamos rehabilitar </a:t>
            </a:r>
            <a:r>
              <a:rPr lang="es-CR" sz="3600" dirty="0" smtClean="0">
                <a:solidFill>
                  <a:srgbClr val="FF0000"/>
                </a:solidFill>
              </a:rPr>
              <a:t>1000 km </a:t>
            </a:r>
            <a:r>
              <a:rPr lang="es-CR" sz="3600" dirty="0" smtClean="0">
                <a:solidFill>
                  <a:schemeClr val="tx1"/>
                </a:solidFill>
              </a:rPr>
              <a:t>de red vial pavimentada por año?</a:t>
            </a:r>
            <a:endParaRPr lang="es-CR" sz="36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  <a:sym typeface="Wingdings" pitchFamily="2" charset="2"/>
              </a:rPr>
              <a:t> Tenemos los contratistas en </a:t>
            </a:r>
            <a:r>
              <a:rPr lang="es-CR" sz="3200" dirty="0" smtClean="0">
                <a:solidFill>
                  <a:srgbClr val="FF0000"/>
                </a:solidFill>
                <a:sym typeface="Wingdings" pitchFamily="2" charset="2"/>
              </a:rPr>
              <a:t>COSTA RICA</a:t>
            </a:r>
          </a:p>
          <a:p>
            <a:pPr lvl="2"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R" sz="3200" dirty="0" smtClean="0">
                <a:solidFill>
                  <a:schemeClr val="tx1"/>
                </a:solidFill>
                <a:sym typeface="Wingdings" pitchFamily="2" charset="2"/>
              </a:rPr>
              <a:t>Tenemos los consultores en </a:t>
            </a:r>
            <a:r>
              <a:rPr lang="es-CR" sz="3200" dirty="0" smtClean="0">
                <a:solidFill>
                  <a:srgbClr val="FF0000"/>
                </a:solidFill>
                <a:sym typeface="Wingdings" pitchFamily="2" charset="2"/>
              </a:rPr>
              <a:t>COSTA RICA</a:t>
            </a:r>
          </a:p>
          <a:p>
            <a:pPr lvl="2"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R" sz="3200" dirty="0" smtClean="0">
                <a:solidFill>
                  <a:schemeClr val="tx1"/>
                </a:solidFill>
                <a:sym typeface="Wingdings" pitchFamily="2" charset="2"/>
              </a:rPr>
              <a:t>Tenemos el Laboratorio de materiales mas importante de Latinoamérica en </a:t>
            </a:r>
            <a:r>
              <a:rPr lang="es-CR" sz="3200" dirty="0" smtClean="0">
                <a:solidFill>
                  <a:srgbClr val="FF0000"/>
                </a:solidFill>
                <a:sym typeface="Wingdings" pitchFamily="2" charset="2"/>
              </a:rPr>
              <a:t>COSTA RICA</a:t>
            </a:r>
          </a:p>
          <a:p>
            <a:pPr lvl="2">
              <a:buFont typeface="Arial" pitchFamily="34" charset="0"/>
              <a:buChar char="•"/>
            </a:pPr>
            <a:r>
              <a:rPr lang="es-CR" sz="32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CR" sz="3200" dirty="0" smtClean="0">
                <a:solidFill>
                  <a:schemeClr val="tx1"/>
                </a:solidFill>
                <a:sym typeface="Wingdings" pitchFamily="2" charset="2"/>
              </a:rPr>
              <a:t>Platica hay!!!!!!</a:t>
            </a:r>
            <a:endParaRPr lang="es-CR" sz="3200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es-CR" sz="3600" dirty="0" smtClean="0">
              <a:solidFill>
                <a:schemeClr val="tx1"/>
              </a:solidFill>
            </a:endParaRPr>
          </a:p>
          <a:p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3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CR" sz="36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4267200" y="152400"/>
            <a:ext cx="4321610" cy="7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GRAN RETO</a:t>
            </a:r>
            <a:endParaRPr kumimoji="0" lang="es-C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429000" y="0"/>
            <a:ext cx="5715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  <a:sym typeface="Arial" charset="0"/>
              </a:rPr>
              <a:t>Gracias!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  <a:sym typeface="Arial" charset="0"/>
            </a:endParaRPr>
          </a:p>
        </p:txBody>
      </p:sp>
      <p:pic>
        <p:nvPicPr>
          <p:cNvPr id="8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789" y="1447801"/>
            <a:ext cx="201381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9 Imagen" descr="IMGP05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790" y="3124201"/>
            <a:ext cx="2003539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895600" y="5118100"/>
            <a:ext cx="57912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CR" sz="2000" kern="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http://www.lanamme.ucr.ac.cr/</a:t>
            </a:r>
          </a:p>
          <a:p>
            <a:pPr algn="ctr"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  <a:sym typeface="Arial" charset="0"/>
              </a:rPr>
              <a:t>luis.loriasalazar@ucr.ac.cr</a:t>
            </a:r>
            <a:endParaRPr lang="en-US" sz="5400" kern="0" dirty="0">
              <a:solidFill>
                <a:schemeClr val="tx1"/>
              </a:solidFill>
              <a:latin typeface="Arial" charset="0"/>
              <a:ea typeface="+mj-ea"/>
              <a:cs typeface="+mj-cs"/>
              <a:sym typeface="Arial" charset="0"/>
            </a:endParaRPr>
          </a:p>
        </p:txBody>
      </p:sp>
      <p:pic>
        <p:nvPicPr>
          <p:cNvPr id="11" name="7 Imagen" descr="perspectiva 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789" y="4800601"/>
            <a:ext cx="198438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ecamacho\Dropbox\02 Trabajo\Datos HVS\fotos\IMGP01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417320"/>
            <a:ext cx="5108122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s-CR" dirty="0" smtClean="0"/>
              <a:t>No tiene intersecciones</a:t>
            </a:r>
          </a:p>
          <a:p>
            <a:r>
              <a:rPr lang="es-CR" dirty="0" smtClean="0"/>
              <a:t>Pasa por encima o al lado de ciudades y pueblos</a:t>
            </a:r>
          </a:p>
          <a:p>
            <a:r>
              <a:rPr lang="es-CR" dirty="0" smtClean="0"/>
              <a:t>Condiciones excelentes de seguridad vial</a:t>
            </a:r>
          </a:p>
          <a:p>
            <a:r>
              <a:rPr lang="es-CR" dirty="0" smtClean="0"/>
              <a:t>Velocidades de operación promedio </a:t>
            </a:r>
            <a:r>
              <a:rPr lang="en-US" dirty="0" smtClean="0"/>
              <a:t>&gt; 75 km/hr</a:t>
            </a:r>
          </a:p>
          <a:p>
            <a:r>
              <a:rPr lang="en-US" dirty="0" smtClean="0"/>
              <a:t>M</a:t>
            </a:r>
            <a:r>
              <a:rPr lang="es-CR" dirty="0" err="1" smtClean="0"/>
              <a:t>ínimo</a:t>
            </a:r>
            <a:r>
              <a:rPr lang="es-CR" dirty="0" smtClean="0"/>
              <a:t> </a:t>
            </a:r>
            <a:r>
              <a:rPr lang="es-CR" dirty="0" err="1" smtClean="0"/>
              <a:t>mantemiento</a:t>
            </a:r>
            <a:endParaRPr lang="es-CR" dirty="0" smtClean="0"/>
          </a:p>
          <a:p>
            <a:r>
              <a:rPr lang="es-CR" dirty="0" smtClean="0"/>
              <a:t>Planificada a 30 años plazo (</a:t>
            </a:r>
            <a:r>
              <a:rPr lang="es-CR" dirty="0" err="1" smtClean="0"/>
              <a:t>i.e.</a:t>
            </a:r>
            <a:r>
              <a:rPr lang="es-CR" dirty="0" smtClean="0"/>
              <a:t> General Cañas)</a:t>
            </a:r>
          </a:p>
          <a:p>
            <a:r>
              <a:rPr lang="es-CR" dirty="0" smtClean="0"/>
              <a:t>PNT: 4 carriles mínimo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57600" y="76200"/>
            <a:ext cx="5257800" cy="838200"/>
          </a:xfrm>
        </p:spPr>
        <p:txBody>
          <a:bodyPr/>
          <a:lstStyle/>
          <a:p>
            <a:pPr algn="ctr"/>
            <a:r>
              <a:rPr lang="es-CR" dirty="0" smtClean="0"/>
              <a:t>Una buena red vial estratégica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s-CR" sz="5400" dirty="0" smtClean="0"/>
              <a:t>Transparencia</a:t>
            </a:r>
          </a:p>
          <a:p>
            <a:r>
              <a:rPr lang="es-CR" sz="5400" dirty="0" smtClean="0"/>
              <a:t>Rendición de cuentas</a:t>
            </a:r>
          </a:p>
          <a:p>
            <a:r>
              <a:rPr lang="es-CR" sz="5400" dirty="0" smtClean="0"/>
              <a:t>Participación ciudadana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57600" y="76200"/>
            <a:ext cx="5257800" cy="838200"/>
          </a:xfrm>
        </p:spPr>
        <p:txBody>
          <a:bodyPr/>
          <a:lstStyle/>
          <a:p>
            <a:pPr algn="ctr"/>
            <a:r>
              <a:rPr lang="es-CR" dirty="0" smtClean="0"/>
              <a:t>Una buena red vial estratégica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8 Imagen" descr="Red Via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82FF"/>
              </a:clrFrom>
              <a:clrTo>
                <a:srgbClr val="008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17588"/>
            <a:ext cx="314007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Descargar aq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7825" y="3376613"/>
            <a:ext cx="38322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1 Título"/>
          <p:cNvSpPr>
            <a:spLocks noGrp="1"/>
          </p:cNvSpPr>
          <p:nvPr>
            <p:ph type="title"/>
          </p:nvPr>
        </p:nvSpPr>
        <p:spPr>
          <a:xfrm>
            <a:off x="3905250" y="152400"/>
            <a:ext cx="3638550" cy="1143000"/>
          </a:xfrm>
        </p:spPr>
        <p:txBody>
          <a:bodyPr/>
          <a:lstStyle/>
          <a:p>
            <a:pPr>
              <a:defRPr/>
            </a:pPr>
            <a:r>
              <a:rPr lang="es-MX" sz="3600" dirty="0" smtClean="0">
                <a:solidFill>
                  <a:srgbClr val="FF0000"/>
                </a:solidFill>
              </a:rPr>
              <a:t>Red Vial del País</a:t>
            </a:r>
            <a:r>
              <a:rPr lang="es-MX" sz="3600" dirty="0" smtClean="0"/>
              <a:t/>
            </a:r>
            <a:br>
              <a:rPr lang="es-MX" sz="3600" dirty="0" smtClean="0"/>
            </a:br>
            <a:endParaRPr lang="es-ES" sz="3600" dirty="0" smtClean="0"/>
          </a:p>
        </p:txBody>
      </p:sp>
      <p:sp>
        <p:nvSpPr>
          <p:cNvPr id="24580" name="11 CuadroTexto"/>
          <p:cNvSpPr txBox="1">
            <a:spLocks noChangeArrowheads="1"/>
          </p:cNvSpPr>
          <p:nvPr/>
        </p:nvSpPr>
        <p:spPr bwMode="auto">
          <a:xfrm>
            <a:off x="0" y="2735263"/>
            <a:ext cx="28670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s-CR" sz="2400">
                <a:cs typeface="MS Pゴシック"/>
              </a:rPr>
              <a:t>Longitud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s-CR" sz="2400">
                <a:cs typeface="MS Pゴシック"/>
              </a:rPr>
              <a:t>Estimada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s-CR" sz="2400">
                <a:cs typeface="MS Pゴシック"/>
              </a:rPr>
              <a:t>35 800 km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9938" y="3990975"/>
            <a:ext cx="1754187" cy="15605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6" cstate="print"/>
          <a:srcRect l="-3976" t="-7916" r="-4086" b="-7773"/>
          <a:stretch>
            <a:fillRect/>
          </a:stretch>
        </p:blipFill>
        <p:spPr bwMode="auto">
          <a:xfrm>
            <a:off x="130175" y="4224338"/>
            <a:ext cx="2682875" cy="13700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0763" y="1011238"/>
            <a:ext cx="302736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9 CuadroTexto"/>
          <p:cNvSpPr txBox="1">
            <a:spLocks noChangeArrowheads="1"/>
          </p:cNvSpPr>
          <p:nvPr/>
        </p:nvSpPr>
        <p:spPr bwMode="auto">
          <a:xfrm rot="1548911">
            <a:off x="6626225" y="1544638"/>
            <a:ext cx="2198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s-CR" sz="2400" b="1">
                <a:cs typeface="MS Pゴシック"/>
              </a:rPr>
              <a:t>Área del País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s-CR" sz="2400" b="1">
                <a:cs typeface="MS Pゴシック"/>
              </a:rPr>
              <a:t>51 100 km</a:t>
            </a:r>
            <a:r>
              <a:rPr lang="es-CR" sz="2400" b="1" baseline="30000">
                <a:cs typeface="MS Pゴシック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13138" y="1179513"/>
            <a:ext cx="2339975" cy="2057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El Segundo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país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con la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densidad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más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alta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de caminos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por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kilómetro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cuadrado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de </a:t>
            </a:r>
            <a:r>
              <a:rPr lang="en-US" sz="1600" dirty="0" err="1" smtClean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supercie</a:t>
            </a:r>
            <a:r>
              <a:rPr lang="en-US" sz="1600" dirty="0" smtClean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.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Número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52 en el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mundo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con 72 km de caminos / </a:t>
            </a:r>
            <a:r>
              <a:rPr lang="en-US" sz="1600" dirty="0" smtClean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km</a:t>
            </a:r>
            <a:r>
              <a:rPr lang="en-US" sz="1600" baseline="30000" dirty="0" smtClean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. 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USA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es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el </a:t>
            </a:r>
            <a:r>
              <a:rPr lang="en-US" sz="1600" dirty="0" err="1">
                <a:solidFill>
                  <a:srgbClr val="FFFFFF"/>
                </a:solidFill>
                <a:ea typeface="MS Pゴシック" pitchFamily="-92" charset="-128"/>
                <a:cs typeface="+mn-cs"/>
              </a:rPr>
              <a:t>número</a:t>
            </a:r>
            <a:r>
              <a:rPr lang="en-US" sz="1600" dirty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a typeface="MS Pゴシック" pitchFamily="-92" charset="-128"/>
                <a:cs typeface="+mn-cs"/>
              </a:rPr>
              <a:t>54.</a:t>
            </a:r>
            <a:endParaRPr lang="es-ES" sz="1600" dirty="0">
              <a:solidFill>
                <a:srgbClr val="FFFFFF"/>
              </a:solidFill>
              <a:ea typeface="MS Pゴシック" pitchFamily="-9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3 Imagen" descr="Red Via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82FF"/>
              </a:clrFrom>
              <a:clrTo>
                <a:srgbClr val="0082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38238"/>
            <a:ext cx="5241925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1 Título"/>
          <p:cNvSpPr>
            <a:spLocks noGrp="1"/>
          </p:cNvSpPr>
          <p:nvPr>
            <p:ph type="title"/>
          </p:nvPr>
        </p:nvSpPr>
        <p:spPr>
          <a:xfrm>
            <a:off x="3657600" y="76200"/>
            <a:ext cx="5105400" cy="1143000"/>
          </a:xfrm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3200" dirty="0" smtClean="0">
                <a:solidFill>
                  <a:srgbClr val="FF0000"/>
                </a:solidFill>
                <a:latin typeface="Arial" charset="0"/>
                <a:ea typeface="MS Pゴシック" pitchFamily="-92" charset="-128"/>
                <a:cs typeface="+mn-cs"/>
              </a:rPr>
              <a:t>Red Vial Nacional Pavimentada</a:t>
            </a:r>
            <a:r>
              <a:rPr lang="es-MX" sz="3200" dirty="0" smtClean="0">
                <a:solidFill>
                  <a:srgbClr val="000000"/>
                </a:solidFill>
                <a:latin typeface="Arial" charset="0"/>
                <a:ea typeface="MS Pゴシック" pitchFamily="-92" charset="-128"/>
                <a:cs typeface="+mn-cs"/>
              </a:rPr>
              <a:t/>
            </a:r>
            <a:br>
              <a:rPr lang="es-MX" sz="3200" dirty="0" smtClean="0">
                <a:solidFill>
                  <a:srgbClr val="000000"/>
                </a:solidFill>
                <a:latin typeface="Arial" charset="0"/>
                <a:ea typeface="MS Pゴシック" pitchFamily="-92" charset="-128"/>
                <a:cs typeface="+mn-cs"/>
              </a:rPr>
            </a:br>
            <a:endParaRPr lang="es-ES" sz="3200" dirty="0" smtClean="0">
              <a:solidFill>
                <a:srgbClr val="000000"/>
              </a:solidFill>
              <a:latin typeface="Arial" charset="0"/>
              <a:ea typeface="MS Pゴシック" pitchFamily="-92" charset="-128"/>
              <a:cs typeface="+mn-cs"/>
            </a:endParaRP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4" cstate="print"/>
          <a:srcRect l="-3976" t="-7916" r="430" b="17686"/>
          <a:stretch>
            <a:fillRect/>
          </a:stretch>
        </p:blipFill>
        <p:spPr bwMode="auto">
          <a:xfrm>
            <a:off x="342900" y="4867275"/>
            <a:ext cx="2209800" cy="9191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206" y="2514600"/>
            <a:ext cx="3491794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69263" y="2635750"/>
            <a:ext cx="7750628" cy="32316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spc="-150" dirty="0" err="1">
                <a:effectLst/>
              </a:rPr>
              <a:t>Evaluación</a:t>
            </a:r>
            <a:r>
              <a:rPr lang="en-US" sz="2400" spc="-150" dirty="0">
                <a:effectLst/>
              </a:rPr>
              <a:t> </a:t>
            </a:r>
            <a:r>
              <a:rPr lang="en-US" sz="2400" spc="-150" dirty="0" err="1">
                <a:effectLst/>
              </a:rPr>
              <a:t>Funcional</a:t>
            </a:r>
            <a:r>
              <a:rPr lang="en-US" sz="2400" spc="-150" dirty="0">
                <a:effectLst/>
              </a:rPr>
              <a:t>: IRI a </a:t>
            </a:r>
            <a:r>
              <a:rPr lang="en-US" sz="2400" spc="-150" dirty="0" err="1">
                <a:effectLst/>
              </a:rPr>
              <a:t>partir</a:t>
            </a:r>
            <a:r>
              <a:rPr lang="en-US" sz="2400" spc="-150" dirty="0">
                <a:effectLst/>
              </a:rPr>
              <a:t> del </a:t>
            </a:r>
            <a:r>
              <a:rPr lang="en-US" sz="2400" spc="-150" dirty="0" err="1">
                <a:effectLst/>
              </a:rPr>
              <a:t>perfil</a:t>
            </a:r>
            <a:r>
              <a:rPr lang="en-US" sz="2400" spc="-150" dirty="0">
                <a:effectLst/>
              </a:rPr>
              <a:t> longitudinal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spc="-150" dirty="0" err="1">
                <a:effectLst/>
              </a:rPr>
              <a:t>Evaluación</a:t>
            </a:r>
            <a:r>
              <a:rPr lang="en-US" sz="2400" spc="-150" dirty="0">
                <a:effectLst/>
              </a:rPr>
              <a:t> </a:t>
            </a:r>
            <a:r>
              <a:rPr lang="en-US" sz="2400" spc="-150" dirty="0" err="1">
                <a:effectLst/>
              </a:rPr>
              <a:t>estructural</a:t>
            </a:r>
            <a:r>
              <a:rPr lang="en-US" sz="2400" spc="-150" dirty="0">
                <a:effectLst/>
              </a:rPr>
              <a:t>: FWD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spc="-150" dirty="0" err="1">
                <a:effectLst/>
              </a:rPr>
              <a:t>Evaluación</a:t>
            </a:r>
            <a:r>
              <a:rPr lang="en-US" sz="2400" spc="-150" dirty="0">
                <a:effectLst/>
              </a:rPr>
              <a:t> de </a:t>
            </a:r>
            <a:r>
              <a:rPr lang="en-US" sz="2400" spc="-150" dirty="0" err="1">
                <a:effectLst/>
              </a:rPr>
              <a:t>resistencia</a:t>
            </a:r>
            <a:r>
              <a:rPr lang="en-US" sz="2400" spc="-150" dirty="0">
                <a:effectLst/>
              </a:rPr>
              <a:t> al </a:t>
            </a:r>
            <a:r>
              <a:rPr lang="en-US" sz="2400" spc="-150" dirty="0" err="1">
                <a:effectLst/>
              </a:rPr>
              <a:t>deslizamiento</a:t>
            </a:r>
            <a:r>
              <a:rPr lang="en-US" sz="2400" spc="-150" dirty="0">
                <a:effectLst/>
              </a:rPr>
              <a:t>: Grip Tester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spc="-150" dirty="0" err="1">
                <a:effectLst/>
              </a:rPr>
              <a:t>Deterioro</a:t>
            </a:r>
            <a:r>
              <a:rPr lang="en-US" sz="2400" spc="-150" dirty="0">
                <a:effectLst/>
              </a:rPr>
              <a:t> superficial: Geo 3D – PCI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spc="-150" dirty="0" err="1">
                <a:effectLst/>
              </a:rPr>
              <a:t>Evaluacion</a:t>
            </a:r>
            <a:r>
              <a:rPr lang="en-US" sz="2400" spc="-150" dirty="0">
                <a:effectLst/>
              </a:rPr>
              <a:t> de </a:t>
            </a:r>
            <a:r>
              <a:rPr lang="en-US" sz="2400" spc="-150" dirty="0" err="1">
                <a:effectLst/>
              </a:rPr>
              <a:t>Pinturas</a:t>
            </a:r>
            <a:r>
              <a:rPr lang="en-US" sz="2400" spc="-150" dirty="0">
                <a:effectLst/>
              </a:rPr>
              <a:t>: Retrorreflectividad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spc="-150" dirty="0">
                <a:effectLst/>
                <a:ea typeface="MS Pゴシック" pitchFamily="-92" charset="-128"/>
              </a:rPr>
              <a:t>Base de </a:t>
            </a:r>
            <a:r>
              <a:rPr lang="en-US" sz="2400" spc="-150" dirty="0" err="1">
                <a:effectLst/>
                <a:ea typeface="MS Pゴシック" pitchFamily="-92" charset="-128"/>
              </a:rPr>
              <a:t>Datos</a:t>
            </a:r>
            <a:r>
              <a:rPr lang="en-US" sz="2400" spc="-150" dirty="0">
                <a:effectLst/>
                <a:ea typeface="MS Pゴシック" pitchFamily="-92" charset="-128"/>
              </a:rPr>
              <a:t> de </a:t>
            </a:r>
            <a:r>
              <a:rPr lang="en-US" sz="2400" spc="-150" dirty="0" err="1">
                <a:effectLst/>
                <a:ea typeface="MS Pゴシック" pitchFamily="-92" charset="-128"/>
              </a:rPr>
              <a:t>Estimaciones</a:t>
            </a:r>
            <a:r>
              <a:rPr lang="en-US" sz="2400" spc="-150" dirty="0">
                <a:effectLst/>
                <a:ea typeface="MS Pゴシック" pitchFamily="-92" charset="-128"/>
              </a:rPr>
              <a:t> de </a:t>
            </a:r>
            <a:r>
              <a:rPr lang="en-US" sz="2400" spc="-150" dirty="0" err="1">
                <a:effectLst/>
                <a:ea typeface="MS Pゴシック" pitchFamily="-92" charset="-128"/>
              </a:rPr>
              <a:t>Obra</a:t>
            </a:r>
            <a:r>
              <a:rPr lang="en-US" sz="2400" spc="-150" dirty="0">
                <a:effectLst/>
                <a:ea typeface="MS Pゴシック" pitchFamily="-92" charset="-128"/>
              </a:rPr>
              <a:t> Vial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22057" y="306388"/>
            <a:ext cx="464094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0000"/>
              </a:solidFill>
              <a:effectLst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COMO SE EVALUA EL ESTADO DE UNA RED VIAL?</a:t>
            </a:r>
            <a:endParaRPr lang="es-ES" sz="2800" dirty="0" smtClean="0">
              <a:solidFill>
                <a:srgbClr val="FF0000"/>
              </a:solidFill>
              <a:effectLst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" sz="2800" dirty="0" smtClean="0">
                <a:solidFill>
                  <a:srgbClr val="FF0000"/>
                </a:solidFill>
                <a:effectLst/>
              </a:rPr>
              <a:t> 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1000" y="14478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Indicadores e Insumos para el análisis del Estado de la Red Vial e Inversión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falling"/>
          <p:cNvPicPr>
            <a:picLocks noChangeAspect="1" noChangeArrowheads="1"/>
          </p:cNvPicPr>
          <p:nvPr/>
        </p:nvPicPr>
        <p:blipFill>
          <a:blip r:embed="rId3" cstate="print"/>
          <a:srcRect l="41362" t="36290" r="5258" b="21570"/>
          <a:stretch>
            <a:fillRect/>
          </a:stretch>
        </p:blipFill>
        <p:spPr bwMode="auto">
          <a:xfrm>
            <a:off x="6130835" y="1692053"/>
            <a:ext cx="2783128" cy="1649262"/>
          </a:xfrm>
          <a:prstGeom prst="rect">
            <a:avLst/>
          </a:prstGeom>
          <a:solidFill>
            <a:srgbClr val="00000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6975294" y="1178242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R" sz="2000" b="1" dirty="0">
                <a:latin typeface="Tahoma" pitchFamily="34" charset="0"/>
              </a:rPr>
              <a:t>2 FWD </a:t>
            </a:r>
            <a:endParaRPr lang="es-ES" sz="2000" b="1" dirty="0">
              <a:latin typeface="Tahoma" pitchFamily="34" charset="0"/>
            </a:endParaRP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37662" y="1323704"/>
            <a:ext cx="2569924" cy="400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s-CR" sz="2000" b="1" dirty="0" err="1">
                <a:latin typeface="Tahoma" pitchFamily="34" charset="0"/>
              </a:rPr>
              <a:t>Perfilómetro</a:t>
            </a:r>
            <a:r>
              <a:rPr lang="es-CR" sz="2000" b="1" dirty="0">
                <a:latin typeface="Tahoma" pitchFamily="34" charset="0"/>
              </a:rPr>
              <a:t> Laser</a:t>
            </a:r>
            <a:endParaRPr lang="es-ES" sz="2000" b="1" dirty="0">
              <a:latin typeface="Tahoma" pitchFamily="34" charset="0"/>
            </a:endParaRP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3659778" y="1267374"/>
            <a:ext cx="18353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s-CR" sz="2000" b="1" dirty="0" err="1">
                <a:latin typeface="Tahoma" pitchFamily="34" charset="0"/>
              </a:rPr>
              <a:t>Griptester</a:t>
            </a:r>
            <a:endParaRPr lang="es-ES" sz="2000" b="1" dirty="0">
              <a:latin typeface="Tahoma" pitchFamily="34" charset="0"/>
            </a:endParaRPr>
          </a:p>
        </p:txBody>
      </p:sp>
      <p:pic>
        <p:nvPicPr>
          <p:cNvPr id="13" name="12 Imagen" descr="DSC093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4466" y="1778402"/>
            <a:ext cx="2666436" cy="177762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13 Grupo"/>
          <p:cNvGrpSpPr/>
          <p:nvPr/>
        </p:nvGrpSpPr>
        <p:grpSpPr>
          <a:xfrm>
            <a:off x="3265366" y="1708363"/>
            <a:ext cx="2804509" cy="2253614"/>
            <a:chOff x="4299670" y="3473196"/>
            <a:chExt cx="3752205" cy="301515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299670" y="3473196"/>
              <a:ext cx="2683298" cy="235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 descr="GripTester MK2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4475" y="4400087"/>
              <a:ext cx="2057400" cy="2088262"/>
            </a:xfrm>
            <a:prstGeom prst="rect">
              <a:avLst/>
            </a:prstGeom>
            <a:noFill/>
          </p:spPr>
        </p:pic>
      </p:grp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581020" y="3656784"/>
            <a:ext cx="3124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s-CR" sz="2000" b="1" dirty="0" err="1">
                <a:latin typeface="Tahoma" pitchFamily="34" charset="0"/>
              </a:rPr>
              <a:t>Geo</a:t>
            </a:r>
            <a:r>
              <a:rPr lang="es-CR" sz="2000" b="1" dirty="0">
                <a:latin typeface="Tahoma" pitchFamily="34" charset="0"/>
              </a:rPr>
              <a:t> – 3D</a:t>
            </a:r>
            <a:endParaRPr lang="es-ES" sz="2000" b="1" dirty="0">
              <a:latin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6720" y="4101311"/>
            <a:ext cx="2464078" cy="168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18 Grupo"/>
          <p:cNvGrpSpPr/>
          <p:nvPr/>
        </p:nvGrpSpPr>
        <p:grpSpPr>
          <a:xfrm>
            <a:off x="6061167" y="4202210"/>
            <a:ext cx="2589619" cy="1689139"/>
            <a:chOff x="1160425" y="3704751"/>
            <a:chExt cx="4834245" cy="3153249"/>
          </a:xfrm>
        </p:grpSpPr>
        <p:pic>
          <p:nvPicPr>
            <p:cNvPr id="20" name="Picture 2" descr="http://www.fhwa.dot.gov/publications/publicroads/09janfeb/images/zir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480070" y="5173218"/>
              <a:ext cx="2514600" cy="1684782"/>
            </a:xfrm>
            <a:prstGeom prst="rect">
              <a:avLst/>
            </a:prstGeom>
            <a:noFill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160425" y="3704751"/>
              <a:ext cx="3094584" cy="2367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019800" y="373951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s-CR" sz="2000" b="1" dirty="0" err="1">
                <a:latin typeface="Tahoma" pitchFamily="34" charset="0"/>
              </a:rPr>
              <a:t>Retrorreflectometro</a:t>
            </a:r>
            <a:endParaRPr lang="es-ES" sz="2000" b="1" dirty="0">
              <a:latin typeface="Tahoma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294475" y="228600"/>
            <a:ext cx="58495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" sz="3600" dirty="0">
                <a:solidFill>
                  <a:schemeClr val="tx1"/>
                </a:solidFill>
                <a:effectLst/>
              </a:rPr>
              <a:t>Equipos de Evaluación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6" name="Picture 2" descr="http://img.alibaba.com/photo/707338009/Leica_laser_scanner_C1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5471" y="4053017"/>
            <a:ext cx="1383956" cy="2075934"/>
          </a:xfrm>
          <a:prstGeom prst="rect">
            <a:avLst/>
          </a:prstGeom>
          <a:noFill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28804" y="3903919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s-CR" sz="2000" b="1" dirty="0">
                <a:latin typeface="Tahoma" pitchFamily="34" charset="0"/>
              </a:rPr>
              <a:t>Scanner Laser</a:t>
            </a:r>
            <a:endParaRPr lang="es-ES" sz="2000" b="1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824" y="3479631"/>
            <a:ext cx="7772176" cy="1361777"/>
          </a:xfrm>
        </p:spPr>
        <p:txBody>
          <a:bodyPr/>
          <a:lstStyle/>
          <a:p>
            <a:r>
              <a:rPr lang="es-CR" dirty="0" smtClean="0"/>
              <a:t>CONDICIÓN ACTUAL DE LA RED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824" y="1910081"/>
            <a:ext cx="7772176" cy="1500188"/>
          </a:xfrm>
        </p:spPr>
        <p:txBody>
          <a:bodyPr/>
          <a:lstStyle/>
          <a:p>
            <a:r>
              <a:rPr lang="es-CR" sz="3600" dirty="0" smtClean="0"/>
              <a:t>RED VIAL DE COSTA RICA</a:t>
            </a:r>
            <a:endParaRPr lang="es-CR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C089337E-E2B7-41DC-969D-5EBFC54112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5631</TotalTime>
  <Words>682</Words>
  <Application>Microsoft Office PowerPoint</Application>
  <PresentationFormat>Presentación en pantalla (4:3)</PresentationFormat>
  <Paragraphs>161</Paragraphs>
  <Slides>28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Tema3</vt:lpstr>
      <vt:lpstr>Estado ACTUAL Y FUTURO DE LA INFRAESTRUCTURA VIAL EN COSTA RICA CONGRESO DE INGENIERIA CIVIL 2014 </vt:lpstr>
      <vt:lpstr>A qué red vial aspiramos? </vt:lpstr>
      <vt:lpstr>Una buena red vial estratégica</vt:lpstr>
      <vt:lpstr>Una buena red vial estratégica</vt:lpstr>
      <vt:lpstr>Red Vial del País </vt:lpstr>
      <vt:lpstr>Red Vial Nacional Pavimentada </vt:lpstr>
      <vt:lpstr>Diapositiva 7</vt:lpstr>
      <vt:lpstr>Diapositiva 8</vt:lpstr>
      <vt:lpstr>CONDICIÓN ACTUAL DE LA RED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Qué hacer?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Universidad de Costa 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Geotechnical Monitoring Applications of Optical Fiber Sensors, experiences in Central America</dc:title>
  <dc:creator>pleiva</dc:creator>
  <cp:lastModifiedBy>Lgloria</cp:lastModifiedBy>
  <cp:revision>225</cp:revision>
  <dcterms:created xsi:type="dcterms:W3CDTF">2014-01-07T15:14:03Z</dcterms:created>
  <dcterms:modified xsi:type="dcterms:W3CDTF">2014-05-20T16:01:16Z</dcterms:modified>
</cp:coreProperties>
</file>