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8" r:id="rId3"/>
    <p:sldId id="312" r:id="rId4"/>
    <p:sldId id="261" r:id="rId5"/>
    <p:sldId id="262" r:id="rId6"/>
    <p:sldId id="263" r:id="rId7"/>
    <p:sldId id="264" r:id="rId8"/>
    <p:sldId id="265" r:id="rId9"/>
    <p:sldId id="318" r:id="rId10"/>
    <p:sldId id="323" r:id="rId11"/>
    <p:sldId id="320" r:id="rId12"/>
    <p:sldId id="269" r:id="rId13"/>
    <p:sldId id="314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324" r:id="rId29"/>
    <p:sldId id="327" r:id="rId30"/>
    <p:sldId id="328" r:id="rId31"/>
    <p:sldId id="287" r:id="rId32"/>
    <p:sldId id="288" r:id="rId33"/>
    <p:sldId id="315" r:id="rId34"/>
    <p:sldId id="290" r:id="rId35"/>
    <p:sldId id="291" r:id="rId36"/>
    <p:sldId id="292" r:id="rId37"/>
    <p:sldId id="294" r:id="rId38"/>
    <p:sldId id="296" r:id="rId39"/>
    <p:sldId id="297" r:id="rId40"/>
    <p:sldId id="299" r:id="rId41"/>
    <p:sldId id="300" r:id="rId42"/>
    <p:sldId id="301" r:id="rId43"/>
    <p:sldId id="303" r:id="rId44"/>
    <p:sldId id="304" r:id="rId45"/>
    <p:sldId id="305" r:id="rId46"/>
    <p:sldId id="325" r:id="rId47"/>
    <p:sldId id="326" r:id="rId48"/>
    <p:sldId id="306" r:id="rId49"/>
    <p:sldId id="307" r:id="rId50"/>
    <p:sldId id="308" r:id="rId51"/>
    <p:sldId id="309" r:id="rId52"/>
    <p:sldId id="310" r:id="rId53"/>
    <p:sldId id="329" r:id="rId54"/>
    <p:sldId id="317" r:id="rId55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852" y="-54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sac\publico\Yanina\Tramos%20de%20prueba\Ca&#241;as\Actualizaci&#243;n%20a%20Noviembre%202013\Resumen%20Ca&#241;as%20a%20Noviembre%20de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sac\publico\Yanina\Tramos%20de%20prueba\Ca&#241;as\Actualizaci&#243;n%20a%20Noviembre%202013\Resumen%20Ca&#241;as%20a%20Noviembre%20de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sac\publico\Yanina\Tramos%20de%20prueba\Cartago\Resumen%20Cartago%20a%20Noviembre%20de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sac\publico\Yanina\Tramos%20de%20prueba\Cartago\Resumen%20Cartago%20a%20Noviembre%20de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R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'Resultados LWD'!$A$5</c:f>
              <c:strCache>
                <c:ptCount val="1"/>
                <c:pt idx="0">
                  <c:v>10/01/2012</c:v>
                </c:pt>
              </c:strCache>
            </c:strRef>
          </c:tx>
          <c:spPr>
            <a:solidFill>
              <a:srgbClr val="F2DCDB"/>
            </a:solidFill>
            <a:ln>
              <a:solidFill>
                <a:srgbClr val="4F81BD"/>
              </a:solidFill>
            </a:ln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LWD'!$E$19</c:f>
              <c:numCache>
                <c:formatCode>0.0</c:formatCode>
                <c:ptCount val="1"/>
                <c:pt idx="0">
                  <c:v>12.25</c:v>
                </c:pt>
              </c:numCache>
            </c:numRef>
          </c:val>
        </c:ser>
        <c:ser>
          <c:idx val="1"/>
          <c:order val="1"/>
          <c:tx>
            <c:strRef>
              <c:f>'Resultados LWD'!$G$5</c:f>
              <c:strCache>
                <c:ptCount val="1"/>
                <c:pt idx="0">
                  <c:v>12/01/2012</c:v>
                </c:pt>
              </c:strCache>
            </c:strRef>
          </c:tx>
          <c:spPr>
            <a:solidFill>
              <a:srgbClr val="E6B9B8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LWD'!$K$21</c:f>
              <c:numCache>
                <c:formatCode>0.0</c:formatCode>
                <c:ptCount val="1"/>
                <c:pt idx="0">
                  <c:v>23.666666666666668</c:v>
                </c:pt>
              </c:numCache>
            </c:numRef>
          </c:val>
        </c:ser>
        <c:ser>
          <c:idx val="2"/>
          <c:order val="2"/>
          <c:tx>
            <c:strRef>
              <c:f>'Resultados LWD'!$M$5</c:f>
              <c:strCache>
                <c:ptCount val="1"/>
                <c:pt idx="0">
                  <c:v>09/03/2012</c:v>
                </c:pt>
              </c:strCache>
            </c:strRef>
          </c:tx>
          <c:spPr>
            <a:solidFill>
              <a:srgbClr val="D99694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LWD'!$Q$24</c:f>
              <c:numCache>
                <c:formatCode>0.0</c:formatCode>
                <c:ptCount val="1"/>
                <c:pt idx="0">
                  <c:v>32.333333333333336</c:v>
                </c:pt>
              </c:numCache>
            </c:numRef>
          </c:val>
        </c:ser>
        <c:ser>
          <c:idx val="9"/>
          <c:order val="3"/>
          <c:tx>
            <c:strRef>
              <c:f>'Resultados LWD'!$Y$4</c:f>
              <c:strCache>
                <c:ptCount val="1"/>
                <c:pt idx="0">
                  <c:v>29/05/2012</c:v>
                </c:pt>
              </c:strCache>
            </c:strRef>
          </c:tx>
          <c:spPr>
            <a:solidFill>
              <a:srgbClr val="CC706E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LWD'!$AC$23</c:f>
              <c:numCache>
                <c:formatCode>0.0</c:formatCode>
                <c:ptCount val="1"/>
                <c:pt idx="0">
                  <c:v>21.666666666666668</c:v>
                </c:pt>
              </c:numCache>
            </c:numRef>
          </c:val>
        </c:ser>
        <c:ser>
          <c:idx val="7"/>
          <c:order val="4"/>
          <c:tx>
            <c:strRef>
              <c:f>'Resultados LWD'!$S$6</c:f>
              <c:strCache>
                <c:ptCount val="1"/>
                <c:pt idx="0">
                  <c:v>30/05/2012</c:v>
                </c:pt>
              </c:strCache>
            </c:strRef>
          </c:tx>
          <c:spPr>
            <a:solidFill>
              <a:srgbClr val="C1524F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LWD'!$W$23</c:f>
              <c:numCache>
                <c:formatCode>0.0</c:formatCode>
                <c:ptCount val="1"/>
                <c:pt idx="0">
                  <c:v>19.333333333333144</c:v>
                </c:pt>
              </c:numCache>
            </c:numRef>
          </c:val>
        </c:ser>
        <c:ser>
          <c:idx val="10"/>
          <c:order val="5"/>
          <c:tx>
            <c:strRef>
              <c:f>'Resultados LWD'!$AE$4</c:f>
              <c:strCache>
                <c:ptCount val="1"/>
                <c:pt idx="0">
                  <c:v>16/08/2012</c:v>
                </c:pt>
              </c:strCache>
            </c:strRef>
          </c:tx>
          <c:spPr>
            <a:solidFill>
              <a:srgbClr val="9A3836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LWD'!$AI$38</c:f>
              <c:numCache>
                <c:formatCode>0.0</c:formatCode>
                <c:ptCount val="1"/>
                <c:pt idx="0">
                  <c:v>14.666666666666726</c:v>
                </c:pt>
              </c:numCache>
            </c:numRef>
          </c:val>
        </c:ser>
        <c:ser>
          <c:idx val="15"/>
          <c:order val="6"/>
          <c:tx>
            <c:strRef>
              <c:f>'Resultados LWD'!$AK$4</c:f>
              <c:strCache>
                <c:ptCount val="1"/>
                <c:pt idx="0">
                  <c:v>19/11/2012</c:v>
                </c:pt>
              </c:strCache>
            </c:strRef>
          </c:tx>
          <c:spPr>
            <a:solidFill>
              <a:srgbClr val="632523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LWD'!$AO$25</c:f>
              <c:numCache>
                <c:formatCode>0.0</c:formatCode>
                <c:ptCount val="1"/>
                <c:pt idx="0">
                  <c:v>12</c:v>
                </c:pt>
              </c:numCache>
            </c:numRef>
          </c:val>
        </c:ser>
        <c:ser>
          <c:idx val="17"/>
          <c:order val="7"/>
          <c:tx>
            <c:strRef>
              <c:f>'Resultados LWD'!$AQ$4</c:f>
              <c:strCache>
                <c:ptCount val="1"/>
                <c:pt idx="0">
                  <c:v>28/01/2013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LWD'!$AU$23</c:f>
              <c:numCache>
                <c:formatCode>0.0</c:formatCode>
                <c:ptCount val="1"/>
                <c:pt idx="0">
                  <c:v>18</c:v>
                </c:pt>
              </c:numCache>
            </c:numRef>
          </c:val>
        </c:ser>
        <c:ser>
          <c:idx val="13"/>
          <c:order val="8"/>
          <c:tx>
            <c:strRef>
              <c:f>'Resultados LWD'!$AW$4:$BA$4</c:f>
              <c:strCache>
                <c:ptCount val="1"/>
                <c:pt idx="0">
                  <c:v>16/07/2013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1.9620347795838676E-3"/>
                </c:manualLayout>
              </c:layout>
              <c:dLblPos val="inBase"/>
              <c:showSerName val="1"/>
            </c:dLbl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LWD'!$BA$11</c:f>
              <c:numCache>
                <c:formatCode>0.0</c:formatCode>
                <c:ptCount val="1"/>
                <c:pt idx="0">
                  <c:v>8.6666666666666767</c:v>
                </c:pt>
              </c:numCache>
            </c:numRef>
          </c:val>
        </c:ser>
        <c:ser>
          <c:idx val="19"/>
          <c:order val="9"/>
          <c:tx>
            <c:strRef>
              <c:f>'Resultados LWD'!$BC$4:$BG$4</c:f>
              <c:strCache>
                <c:ptCount val="1"/>
                <c:pt idx="0">
                  <c:v>13/11/2013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LWD'!$BG$23</c:f>
              <c:numCache>
                <c:formatCode>0.0</c:formatCode>
                <c:ptCount val="1"/>
                <c:pt idx="0">
                  <c:v>11.333333333333334</c:v>
                </c:pt>
              </c:numCache>
            </c:numRef>
          </c:val>
        </c:ser>
        <c:ser>
          <c:idx val="6"/>
          <c:order val="10"/>
          <c:tx>
            <c:v>.</c:v>
          </c:tx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20"/>
          <c:order val="11"/>
          <c:tx>
            <c:v>.</c:v>
          </c:tx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3"/>
          <c:order val="12"/>
          <c:tx>
            <c:strRef>
              <c:f>'Resultados LWD'!$A$6</c:f>
              <c:strCache>
                <c:ptCount val="1"/>
                <c:pt idx="0">
                  <c:v>10/01/2012</c:v>
                </c:pt>
              </c:strCache>
            </c:strRef>
          </c:tx>
          <c:spPr>
            <a:noFill/>
          </c:spPr>
          <c:dLbls>
            <c:dLbl>
              <c:idx val="0"/>
              <c:layout>
                <c:manualLayout>
                  <c:x val="-3.8585216818536007E-3"/>
                  <c:y val="9.7126211305338037E-3"/>
                </c:manualLayout>
              </c:layout>
              <c:spPr>
                <a:solidFill>
                  <a:srgbClr val="DCE6F2"/>
                </a:solidFill>
              </c:spPr>
              <c:txPr>
                <a:bodyPr rot="-5400000" vert="horz"/>
                <a:lstStyle/>
                <a:p>
                  <a:pPr>
                    <a:defRPr/>
                  </a:pPr>
                  <a:endParaRPr lang="es-CR"/>
                </a:p>
              </c:txPr>
              <c:dLblPos val="inBase"/>
              <c:showSerName val="1"/>
            </c:dLbl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LWD'!$E$23</c:f>
              <c:numCache>
                <c:formatCode>0.0</c:formatCode>
                <c:ptCount val="1"/>
                <c:pt idx="0">
                  <c:v>16.25</c:v>
                </c:pt>
              </c:numCache>
            </c:numRef>
          </c:val>
        </c:ser>
        <c:ser>
          <c:idx val="4"/>
          <c:order val="13"/>
          <c:tx>
            <c:strRef>
              <c:f>'Resultados LWD'!$G$6</c:f>
              <c:strCache>
                <c:ptCount val="1"/>
                <c:pt idx="0">
                  <c:v>12/01/2012</c:v>
                </c:pt>
              </c:strCache>
            </c:strRef>
          </c:tx>
          <c:spPr>
            <a:solidFill>
              <a:srgbClr val="B9CDE5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LWD'!$K$24</c:f>
              <c:numCache>
                <c:formatCode>0.0</c:formatCode>
                <c:ptCount val="1"/>
                <c:pt idx="0">
                  <c:v>26</c:v>
                </c:pt>
              </c:numCache>
            </c:numRef>
          </c:val>
        </c:ser>
        <c:ser>
          <c:idx val="5"/>
          <c:order val="14"/>
          <c:tx>
            <c:strRef>
              <c:f>'Resultados LWD'!$M$6</c:f>
              <c:strCache>
                <c:ptCount val="1"/>
                <c:pt idx="0">
                  <c:v>09/03/2012</c:v>
                </c:pt>
              </c:strCache>
            </c:strRef>
          </c:tx>
          <c:spPr>
            <a:solidFill>
              <a:srgbClr val="95B3D7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LWD'!$Q$27</c:f>
              <c:numCache>
                <c:formatCode>0.0</c:formatCode>
                <c:ptCount val="1"/>
                <c:pt idx="0">
                  <c:v>32.25</c:v>
                </c:pt>
              </c:numCache>
            </c:numRef>
          </c:val>
        </c:ser>
        <c:ser>
          <c:idx val="11"/>
          <c:order val="15"/>
          <c:tx>
            <c:strRef>
              <c:f>'Resultados LWD'!$Y$4</c:f>
              <c:strCache>
                <c:ptCount val="1"/>
                <c:pt idx="0">
                  <c:v>29/05/2012</c:v>
                </c:pt>
              </c:strCache>
            </c:strRef>
          </c:tx>
          <c:spPr>
            <a:solidFill>
              <a:srgbClr val="749BCA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LWD'!$AC$26</c:f>
              <c:numCache>
                <c:formatCode>0.0</c:formatCode>
                <c:ptCount val="1"/>
                <c:pt idx="0">
                  <c:v>26.666666666666668</c:v>
                </c:pt>
              </c:numCache>
            </c:numRef>
          </c:val>
        </c:ser>
        <c:ser>
          <c:idx val="8"/>
          <c:order val="16"/>
          <c:tx>
            <c:strRef>
              <c:f>'Resultados LWD'!$S$6</c:f>
              <c:strCache>
                <c:ptCount val="1"/>
                <c:pt idx="0">
                  <c:v>30/05/2012</c:v>
                </c:pt>
              </c:strCache>
            </c:strRef>
          </c:tx>
          <c:spPr>
            <a:solidFill>
              <a:srgbClr val="477BB9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LWD'!$W$26</c:f>
              <c:numCache>
                <c:formatCode>0.0</c:formatCode>
                <c:ptCount val="1"/>
                <c:pt idx="0">
                  <c:v>23.333333333333144</c:v>
                </c:pt>
              </c:numCache>
            </c:numRef>
          </c:val>
        </c:ser>
        <c:ser>
          <c:idx val="12"/>
          <c:order val="17"/>
          <c:tx>
            <c:strRef>
              <c:f>'Resultados LWD'!$AE$4</c:f>
              <c:strCache>
                <c:ptCount val="1"/>
                <c:pt idx="0">
                  <c:v>16/08/2012</c:v>
                </c:pt>
              </c:strCache>
            </c:strRef>
          </c:tx>
          <c:spPr>
            <a:solidFill>
              <a:srgbClr val="396497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LWD'!$AI$41</c:f>
              <c:numCache>
                <c:formatCode>0.0</c:formatCode>
                <c:ptCount val="1"/>
                <c:pt idx="0">
                  <c:v>18.333333333333144</c:v>
                </c:pt>
              </c:numCache>
            </c:numRef>
          </c:val>
        </c:ser>
        <c:ser>
          <c:idx val="16"/>
          <c:order val="18"/>
          <c:tx>
            <c:strRef>
              <c:f>'Resultados LWD'!$AK$4</c:f>
              <c:strCache>
                <c:ptCount val="1"/>
                <c:pt idx="0">
                  <c:v>19/11/2012</c:v>
                </c:pt>
              </c:strCache>
            </c:strRef>
          </c:tx>
          <c:spPr>
            <a:solidFill>
              <a:srgbClr val="254061"/>
            </a:solidFill>
          </c:spPr>
          <c:dLbls>
            <c:dLbl>
              <c:idx val="0"/>
              <c:layout>
                <c:manualLayout>
                  <c:x val="0"/>
                  <c:y val="4.8096204527784533E-3"/>
                </c:manualLayout>
              </c:layout>
              <c:dLblPos val="inBase"/>
              <c:showSerName val="1"/>
            </c:dLbl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LWD'!$AO$28</c:f>
              <c:numCache>
                <c:formatCode>0.0</c:formatCode>
                <c:ptCount val="1"/>
                <c:pt idx="0">
                  <c:v>14</c:v>
                </c:pt>
              </c:numCache>
            </c:numRef>
          </c:val>
        </c:ser>
        <c:ser>
          <c:idx val="18"/>
          <c:order val="19"/>
          <c:tx>
            <c:strRef>
              <c:f>'Resultados LWD'!$AQ$4</c:f>
              <c:strCache>
                <c:ptCount val="1"/>
                <c:pt idx="0">
                  <c:v>28/01/2013</c:v>
                </c:pt>
              </c:strCache>
            </c:strRef>
          </c:tx>
          <c:spPr>
            <a:solidFill>
              <a:srgbClr val="34411B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LWD'!$AU$26</c:f>
              <c:numCache>
                <c:formatCode>0.0</c:formatCode>
                <c:ptCount val="1"/>
                <c:pt idx="0">
                  <c:v>21.333333333333144</c:v>
                </c:pt>
              </c:numCache>
            </c:numRef>
          </c:val>
        </c:ser>
        <c:ser>
          <c:idx val="14"/>
          <c:order val="20"/>
          <c:tx>
            <c:strRef>
              <c:f>'Resultados LWD'!$AW$4:$BA$4</c:f>
              <c:strCache>
                <c:ptCount val="1"/>
                <c:pt idx="0">
                  <c:v>16/07/2013</c:v>
                </c:pt>
              </c:strCache>
            </c:strRef>
          </c:tx>
          <c:spPr>
            <a:solidFill>
              <a:srgbClr val="556A2C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'Resultados LWD'!$BA$14</c:f>
              <c:numCache>
                <c:formatCode>0.0</c:formatCode>
                <c:ptCount val="1"/>
                <c:pt idx="0">
                  <c:v>12</c:v>
                </c:pt>
              </c:numCache>
            </c:numRef>
          </c:val>
        </c:ser>
        <c:ser>
          <c:idx val="21"/>
          <c:order val="21"/>
          <c:tx>
            <c:strRef>
              <c:f>'Resultados LWD'!$BC$4:$BG$4</c:f>
              <c:strCache>
                <c:ptCount val="1"/>
                <c:pt idx="0">
                  <c:v>13/11/2013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LWD'!$BG$26</c:f>
              <c:numCache>
                <c:formatCode>0.0</c:formatCode>
                <c:ptCount val="1"/>
                <c:pt idx="0">
                  <c:v>13.666666666666726</c:v>
                </c:pt>
              </c:numCache>
            </c:numRef>
          </c:val>
        </c:ser>
        <c:axId val="55333632"/>
        <c:axId val="55335552"/>
      </c:barChart>
      <c:catAx>
        <c:axId val="5533363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R" dirty="0"/>
                  <a:t>Carga I  (~4.6 </a:t>
                </a:r>
                <a:r>
                  <a:rPr lang="es-CR" dirty="0" err="1"/>
                  <a:t>kPa</a:t>
                </a:r>
                <a:r>
                  <a:rPr lang="es-CR" dirty="0"/>
                  <a:t>)                                    </a:t>
                </a:r>
                <a:r>
                  <a:rPr lang="es-CR" dirty="0" smtClean="0"/>
                  <a:t>Carga </a:t>
                </a:r>
                <a:r>
                  <a:rPr lang="es-CR" dirty="0"/>
                  <a:t>II (~6.8 </a:t>
                </a:r>
                <a:r>
                  <a:rPr lang="es-CR" dirty="0" err="1"/>
                  <a:t>kPa</a:t>
                </a:r>
                <a:r>
                  <a:rPr lang="es-CR" dirty="0"/>
                  <a:t>)</a:t>
                </a:r>
              </a:p>
            </c:rich>
          </c:tx>
          <c:layout>
            <c:manualLayout>
              <c:xMode val="edge"/>
              <c:yMode val="edge"/>
              <c:x val="0.1843988708875044"/>
              <c:y val="0.92114926983484335"/>
            </c:manualLayout>
          </c:layout>
        </c:title>
        <c:numFmt formatCode="General" sourceLinked="1"/>
        <c:majorTickMark val="none"/>
        <c:tickLblPos val="none"/>
        <c:crossAx val="55335552"/>
        <c:crosses val="autoZero"/>
        <c:auto val="1"/>
        <c:lblAlgn val="ctr"/>
        <c:lblOffset val="100"/>
      </c:catAx>
      <c:valAx>
        <c:axId val="553355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R"/>
                  <a:t>Módulo de elasticidad (MPa)</a:t>
                </a:r>
              </a:p>
            </c:rich>
          </c:tx>
          <c:layout/>
        </c:title>
        <c:numFmt formatCode="0.0" sourceLinked="1"/>
        <c:tickLblPos val="nextTo"/>
        <c:crossAx val="55333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2000"/>
      </a:pPr>
      <a:endParaRPr lang="es-C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R"/>
  <c:chart>
    <c:autoTitleDeleted val="1"/>
    <c:plotArea>
      <c:layout>
        <c:manualLayout>
          <c:layoutTarget val="inner"/>
          <c:xMode val="edge"/>
          <c:yMode val="edge"/>
          <c:x val="0.14069608849367732"/>
          <c:y val="0.14330367666195512"/>
          <c:w val="0.77772426492533175"/>
          <c:h val="0.78761348357666527"/>
        </c:manualLayout>
      </c:layout>
      <c:scatterChart>
        <c:scatterStyle val="lineMarker"/>
        <c:ser>
          <c:idx val="1"/>
          <c:order val="0"/>
          <c:tx>
            <c:strRef>
              <c:f>'Resultados CPD'!$JH$2</c:f>
              <c:strCache>
                <c:ptCount val="1"/>
                <c:pt idx="0">
                  <c:v>10 de Enero de 2012</c:v>
                </c:pt>
              </c:strCache>
            </c:strRef>
          </c:tx>
          <c:spPr>
            <a:ln w="31750">
              <a:solidFill>
                <a:srgbClr val="E6B9B8"/>
              </a:solidFill>
              <a:prstDash val="sysDot"/>
            </a:ln>
          </c:spPr>
          <c:marker>
            <c:symbol val="none"/>
          </c:marker>
          <c:xVal>
            <c:strRef>
              <c:f>'Resultados CPD'!$JK$5:$JK$45</c:f>
              <c:strCache>
                <c:ptCount val="41"/>
                <c:pt idx="0">
                  <c:v>10</c:v>
                </c:pt>
                <c:pt idx="1">
                  <c:v>18.2</c:v>
                </c:pt>
                <c:pt idx="2">
                  <c:v>27.5</c:v>
                </c:pt>
                <c:pt idx="3">
                  <c:v>27.5</c:v>
                </c:pt>
                <c:pt idx="4">
                  <c:v>24.4</c:v>
                </c:pt>
                <c:pt idx="5">
                  <c:v>24.4</c:v>
                </c:pt>
                <c:pt idx="6">
                  <c:v>20.9</c:v>
                </c:pt>
                <c:pt idx="7">
                  <c:v>18.2</c:v>
                </c:pt>
                <c:pt idx="8">
                  <c:v>12.6</c:v>
                </c:pt>
                <c:pt idx="9">
                  <c:v>8.4</c:v>
                </c:pt>
                <c:pt idx="10">
                  <c:v>7.4</c:v>
                </c:pt>
                <c:pt idx="11">
                  <c:v>6.3</c:v>
                </c:pt>
                <c:pt idx="12">
                  <c:v>8.4</c:v>
                </c:pt>
                <c:pt idx="13">
                  <c:v>10.6</c:v>
                </c:pt>
                <c:pt idx="14">
                  <c:v>-</c:v>
                </c:pt>
                <c:pt idx="15">
                  <c:v>17.5</c:v>
                </c:pt>
                <c:pt idx="16">
                  <c:v>13.1</c:v>
                </c:pt>
                <c:pt idx="17">
                  <c:v>19.0</c:v>
                </c:pt>
                <c:pt idx="18">
                  <c:v>13.9</c:v>
                </c:pt>
                <c:pt idx="19">
                  <c:v>13.5</c:v>
                </c:pt>
                <c:pt idx="20">
                  <c:v>14.4</c:v>
                </c:pt>
                <c:pt idx="21">
                  <c:v>7.6</c:v>
                </c:pt>
                <c:pt idx="22">
                  <c:v>4.6</c:v>
                </c:pt>
                <c:pt idx="23">
                  <c:v>4.0</c:v>
                </c:pt>
                <c:pt idx="24">
                  <c:v>3.4</c:v>
                </c:pt>
                <c:pt idx="25">
                  <c:v>3.1</c:v>
                </c:pt>
                <c:pt idx="26">
                  <c:v>2.9</c:v>
                </c:pt>
                <c:pt idx="27">
                  <c:v>3.9</c:v>
                </c:pt>
                <c:pt idx="28">
                  <c:v>9.9</c:v>
                </c:pt>
                <c:pt idx="29">
                  <c:v>11.6</c:v>
                </c:pt>
                <c:pt idx="30">
                  <c:v>9.4</c:v>
                </c:pt>
                <c:pt idx="31">
                  <c:v>2.7</c:v>
                </c:pt>
                <c:pt idx="32">
                  <c:v>2.5</c:v>
                </c:pt>
                <c:pt idx="33">
                  <c:v>2.7</c:v>
                </c:pt>
                <c:pt idx="34">
                  <c:v>3.2</c:v>
                </c:pt>
                <c:pt idx="35">
                  <c:v>3.7</c:v>
                </c:pt>
                <c:pt idx="36">
                  <c:v>4.0</c:v>
                </c:pt>
                <c:pt idx="37">
                  <c:v>4.1</c:v>
                </c:pt>
                <c:pt idx="38">
                  <c:v>4.4</c:v>
                </c:pt>
                <c:pt idx="39">
                  <c:v>5.1</c:v>
                </c:pt>
                <c:pt idx="40">
                  <c:v>31.4</c:v>
                </c:pt>
              </c:strCache>
            </c:strRef>
          </c:xVal>
          <c:yVal>
            <c:numRef>
              <c:f>'Resultados CPD'!$JI$5:$JI$45</c:f>
              <c:numCache>
                <c:formatCode>0.0</c:formatCode>
                <c:ptCount val="41"/>
                <c:pt idx="0" formatCode="0">
                  <c:v>19.91</c:v>
                </c:pt>
                <c:pt idx="1">
                  <c:v>31.673999999999999</c:v>
                </c:pt>
                <c:pt idx="2">
                  <c:v>39.819000000000003</c:v>
                </c:pt>
                <c:pt idx="3">
                  <c:v>47.964000000000006</c:v>
                </c:pt>
                <c:pt idx="4">
                  <c:v>57.014000000000003</c:v>
                </c:pt>
                <c:pt idx="5">
                  <c:v>66.063000000000002</c:v>
                </c:pt>
                <c:pt idx="6">
                  <c:v>76.471000000000004</c:v>
                </c:pt>
                <c:pt idx="7">
                  <c:v>88.235000000000014</c:v>
                </c:pt>
                <c:pt idx="8">
                  <c:v>104.52500000000001</c:v>
                </c:pt>
                <c:pt idx="9">
                  <c:v>128.054</c:v>
                </c:pt>
                <c:pt idx="10">
                  <c:v>154.29900000000001</c:v>
                </c:pt>
                <c:pt idx="11">
                  <c:v>184.61499999999998</c:v>
                </c:pt>
                <c:pt idx="12">
                  <c:v>208.14499999999998</c:v>
                </c:pt>
                <c:pt idx="13">
                  <c:v>227.14899999999997</c:v>
                </c:pt>
                <c:pt idx="14">
                  <c:v>227.14899999999997</c:v>
                </c:pt>
                <c:pt idx="15">
                  <c:v>239.36700000000027</c:v>
                </c:pt>
                <c:pt idx="16">
                  <c:v>255.20399999999998</c:v>
                </c:pt>
                <c:pt idx="17">
                  <c:v>266.51599999999894</c:v>
                </c:pt>
                <c:pt idx="18">
                  <c:v>281.44799999999969</c:v>
                </c:pt>
                <c:pt idx="19">
                  <c:v>296.83300000000003</c:v>
                </c:pt>
                <c:pt idx="20">
                  <c:v>311.31200000000001</c:v>
                </c:pt>
                <c:pt idx="21">
                  <c:v>337.10399999999993</c:v>
                </c:pt>
                <c:pt idx="22">
                  <c:v>376.92299999999869</c:v>
                </c:pt>
                <c:pt idx="23">
                  <c:v>422.62400000000002</c:v>
                </c:pt>
                <c:pt idx="24">
                  <c:v>475.113</c:v>
                </c:pt>
                <c:pt idx="25">
                  <c:v>531.67400000000055</c:v>
                </c:pt>
                <c:pt idx="26">
                  <c:v>591.85499999999797</c:v>
                </c:pt>
                <c:pt idx="27">
                  <c:v>638.46199999999749</c:v>
                </c:pt>
                <c:pt idx="28">
                  <c:v>658.82399999999996</c:v>
                </c:pt>
                <c:pt idx="29">
                  <c:v>676.471</c:v>
                </c:pt>
                <c:pt idx="30">
                  <c:v>697.73800000000051</c:v>
                </c:pt>
                <c:pt idx="31">
                  <c:v>761.53800000000001</c:v>
                </c:pt>
                <c:pt idx="32">
                  <c:v>831.22199999999998</c:v>
                </c:pt>
                <c:pt idx="33">
                  <c:v>896.83299999999747</c:v>
                </c:pt>
                <c:pt idx="34">
                  <c:v>952.94099999999946</c:v>
                </c:pt>
                <c:pt idx="35">
                  <c:v>1002.2619999999994</c:v>
                </c:pt>
                <c:pt idx="36">
                  <c:v>1047.511</c:v>
                </c:pt>
                <c:pt idx="37">
                  <c:v>1092.308</c:v>
                </c:pt>
                <c:pt idx="38">
                  <c:v>1133.9370000000001</c:v>
                </c:pt>
                <c:pt idx="39">
                  <c:v>1170.588</c:v>
                </c:pt>
                <c:pt idx="40">
                  <c:v>1177.828</c:v>
                </c:pt>
              </c:numCache>
            </c:numRef>
          </c:yVal>
        </c:ser>
        <c:ser>
          <c:idx val="0"/>
          <c:order val="1"/>
          <c:tx>
            <c:strRef>
              <c:f>'Resultados CPD'!$JL$2</c:f>
              <c:strCache>
                <c:ptCount val="1"/>
                <c:pt idx="0">
                  <c:v>12 de Enero de 2012</c:v>
                </c:pt>
              </c:strCache>
            </c:strRef>
          </c:tx>
          <c:spPr>
            <a:ln w="19050">
              <a:solidFill>
                <a:srgbClr val="8EB4E3"/>
              </a:solidFill>
            </a:ln>
          </c:spPr>
          <c:marker>
            <c:symbol val="none"/>
          </c:marker>
          <c:xVal>
            <c:numRef>
              <c:f>'Resultados CPD'!$JO$5:$JO$61</c:f>
              <c:numCache>
                <c:formatCode>0.0</c:formatCode>
                <c:ptCount val="57"/>
                <c:pt idx="0" formatCode="0">
                  <c:v>8.2020203273203904</c:v>
                </c:pt>
                <c:pt idx="1">
                  <c:v>16.760334389285607</c:v>
                </c:pt>
                <c:pt idx="2">
                  <c:v>21.960141541569193</c:v>
                </c:pt>
                <c:pt idx="3">
                  <c:v>29.306588573140029</c:v>
                </c:pt>
                <c:pt idx="4">
                  <c:v>36.434520778088206</c:v>
                </c:pt>
                <c:pt idx="5">
                  <c:v>36.428079376862357</c:v>
                </c:pt>
                <c:pt idx="6">
                  <c:v>39.576900365126008</c:v>
                </c:pt>
                <c:pt idx="7">
                  <c:v>43.292900036342402</c:v>
                </c:pt>
                <c:pt idx="8">
                  <c:v>39.584436335976008</c:v>
                </c:pt>
                <c:pt idx="9">
                  <c:v>43.292900036342402</c:v>
                </c:pt>
                <c:pt idx="10">
                  <c:v>47.729702798461119</c:v>
                </c:pt>
                <c:pt idx="11">
                  <c:v>39.584436335976008</c:v>
                </c:pt>
                <c:pt idx="12">
                  <c:v>43.292900036342402</c:v>
                </c:pt>
                <c:pt idx="13">
                  <c:v>39.576900365126008</c:v>
                </c:pt>
                <c:pt idx="14">
                  <c:v>43.292900036342523</c:v>
                </c:pt>
                <c:pt idx="15">
                  <c:v>39.584436335976008</c:v>
                </c:pt>
                <c:pt idx="16">
                  <c:v>43.292900036342402</c:v>
                </c:pt>
                <c:pt idx="17">
                  <c:v>39.584436335976008</c:v>
                </c:pt>
                <c:pt idx="18">
                  <c:v>39.584436335976022</c:v>
                </c:pt>
                <c:pt idx="19">
                  <c:v>36.428079376862307</c:v>
                </c:pt>
                <c:pt idx="20">
                  <c:v>25.874225218554731</c:v>
                </c:pt>
                <c:pt idx="21">
                  <c:v>24.434295903904228</c:v>
                </c:pt>
                <c:pt idx="22">
                  <c:v>21.957670902666088</c:v>
                </c:pt>
                <c:pt idx="23">
                  <c:v>23.133410186900665</c:v>
                </c:pt>
                <c:pt idx="24">
                  <c:v>23.130683757792291</c:v>
                </c:pt>
                <c:pt idx="25">
                  <c:v>20.892377607665889</c:v>
                </c:pt>
                <c:pt idx="26">
                  <c:v>19.029543220307431</c:v>
                </c:pt>
                <c:pt idx="27">
                  <c:v>14.955189317560281</c:v>
                </c:pt>
                <c:pt idx="28">
                  <c:v>13.94377443726072</c:v>
                </c:pt>
                <c:pt idx="29">
                  <c:v>10.642911943831443</c:v>
                </c:pt>
                <c:pt idx="30">
                  <c:v>9.3834276326706298</c:v>
                </c:pt>
                <c:pt idx="31">
                  <c:v>6.8807902613879675</c:v>
                </c:pt>
                <c:pt idx="32">
                  <c:v>6.8807902613879355</c:v>
                </c:pt>
                <c:pt idx="33">
                  <c:v>9.1645150410881229</c:v>
                </c:pt>
                <c:pt idx="34">
                  <c:v>10.643539185412831</c:v>
                </c:pt>
                <c:pt idx="35">
                  <c:v>5.3980517306206304</c:v>
                </c:pt>
                <c:pt idx="36">
                  <c:v>3.2841700522675841</c:v>
                </c:pt>
                <c:pt idx="37">
                  <c:v>3.0286682033235177</c:v>
                </c:pt>
                <c:pt idx="38">
                  <c:v>2.6776179637707398</c:v>
                </c:pt>
                <c:pt idx="39">
                  <c:v>2.5018185620339182</c:v>
                </c:pt>
                <c:pt idx="40">
                  <c:v>2.4305375428910416</c:v>
                </c:pt>
                <c:pt idx="41">
                  <c:v>10.934397651832281</c:v>
                </c:pt>
                <c:pt idx="42">
                  <c:v>11.906122172405505</c:v>
                </c:pt>
                <c:pt idx="43">
                  <c:v>6.5259686564201047</c:v>
                </c:pt>
                <c:pt idx="44">
                  <c:v>4.4770406112509171</c:v>
                </c:pt>
                <c:pt idx="45">
                  <c:v>4.4769188374893849</c:v>
                </c:pt>
                <c:pt idx="46">
                  <c:v>4.5327316408486684</c:v>
                </c:pt>
                <c:pt idx="47">
                  <c:v>4.7082188856399174</c:v>
                </c:pt>
                <c:pt idx="48">
                  <c:v>5.3205155789105252</c:v>
                </c:pt>
                <c:pt idx="49">
                  <c:v>5.5597153703828885</c:v>
                </c:pt>
                <c:pt idx="50">
                  <c:v>6.880515569938555</c:v>
                </c:pt>
                <c:pt idx="51">
                  <c:v>8.0322750172306812</c:v>
                </c:pt>
                <c:pt idx="52">
                  <c:v>13.48476204197825</c:v>
                </c:pt>
                <c:pt idx="53">
                  <c:v>7.8690585980427565</c:v>
                </c:pt>
                <c:pt idx="54">
                  <c:v>10.934397651832349</c:v>
                </c:pt>
                <c:pt idx="55">
                  <c:v>10.934397651832205</c:v>
                </c:pt>
                <c:pt idx="56">
                  <c:v>43.292900036342012</c:v>
                </c:pt>
              </c:numCache>
            </c:numRef>
          </c:xVal>
          <c:yVal>
            <c:numRef>
              <c:f>'Resultados CPD'!$JM$5:$JM$61</c:f>
              <c:numCache>
                <c:formatCode>0.0</c:formatCode>
                <c:ptCount val="57"/>
                <c:pt idx="0" formatCode="0">
                  <c:v>23.981999999999989</c:v>
                </c:pt>
                <c:pt idx="1">
                  <c:v>36.652000000000001</c:v>
                </c:pt>
                <c:pt idx="2">
                  <c:v>46.606000000000002</c:v>
                </c:pt>
                <c:pt idx="3">
                  <c:v>54.299000000000063</c:v>
                </c:pt>
                <c:pt idx="4">
                  <c:v>60.633000000000003</c:v>
                </c:pt>
                <c:pt idx="5">
                  <c:v>66.968000000000004</c:v>
                </c:pt>
                <c:pt idx="6">
                  <c:v>72.850999999999999</c:v>
                </c:pt>
                <c:pt idx="7">
                  <c:v>78.281000000000006</c:v>
                </c:pt>
                <c:pt idx="8">
                  <c:v>84.162999999999982</c:v>
                </c:pt>
                <c:pt idx="9">
                  <c:v>89.593000000000004</c:v>
                </c:pt>
                <c:pt idx="10">
                  <c:v>94.57</c:v>
                </c:pt>
                <c:pt idx="11">
                  <c:v>100.452</c:v>
                </c:pt>
                <c:pt idx="12">
                  <c:v>105.88200000000001</c:v>
                </c:pt>
                <c:pt idx="13">
                  <c:v>111.765</c:v>
                </c:pt>
                <c:pt idx="14">
                  <c:v>117.19499999999999</c:v>
                </c:pt>
                <c:pt idx="15">
                  <c:v>123.077</c:v>
                </c:pt>
                <c:pt idx="16">
                  <c:v>128.50700000000001</c:v>
                </c:pt>
                <c:pt idx="17">
                  <c:v>134.38900000000001</c:v>
                </c:pt>
                <c:pt idx="18">
                  <c:v>140.27099999999999</c:v>
                </c:pt>
                <c:pt idx="19">
                  <c:v>146.60599999999999</c:v>
                </c:pt>
                <c:pt idx="20">
                  <c:v>155.20399999999998</c:v>
                </c:pt>
                <c:pt idx="21">
                  <c:v>164.25299999999999</c:v>
                </c:pt>
                <c:pt idx="22">
                  <c:v>174.208</c:v>
                </c:pt>
                <c:pt idx="23">
                  <c:v>183.70999999999998</c:v>
                </c:pt>
                <c:pt idx="24">
                  <c:v>193.21299999999999</c:v>
                </c:pt>
                <c:pt idx="25">
                  <c:v>203.62</c:v>
                </c:pt>
                <c:pt idx="26">
                  <c:v>214.93200000000004</c:v>
                </c:pt>
                <c:pt idx="27">
                  <c:v>228.959</c:v>
                </c:pt>
                <c:pt idx="28">
                  <c:v>243.89100000000047</c:v>
                </c:pt>
                <c:pt idx="29">
                  <c:v>262.89599999999899</c:v>
                </c:pt>
                <c:pt idx="30">
                  <c:v>284.16300000000001</c:v>
                </c:pt>
                <c:pt idx="31">
                  <c:v>312.21699999999777</c:v>
                </c:pt>
                <c:pt idx="32">
                  <c:v>340.27099999999899</c:v>
                </c:pt>
                <c:pt idx="33">
                  <c:v>361.99099999999788</c:v>
                </c:pt>
                <c:pt idx="34">
                  <c:v>380.99499999999864</c:v>
                </c:pt>
                <c:pt idx="35">
                  <c:v>415.83699999999823</c:v>
                </c:pt>
                <c:pt idx="36">
                  <c:v>470.13599999999963</c:v>
                </c:pt>
                <c:pt idx="37">
                  <c:v>528.50699999999949</c:v>
                </c:pt>
                <c:pt idx="38">
                  <c:v>593.66499999999996</c:v>
                </c:pt>
                <c:pt idx="39">
                  <c:v>662.89599999999996</c:v>
                </c:pt>
                <c:pt idx="40">
                  <c:v>733.93699999999797</c:v>
                </c:pt>
                <c:pt idx="41">
                  <c:v>752.48900000000003</c:v>
                </c:pt>
                <c:pt idx="42">
                  <c:v>769.68299999999999</c:v>
                </c:pt>
                <c:pt idx="43">
                  <c:v>799.09500000000003</c:v>
                </c:pt>
                <c:pt idx="44">
                  <c:v>840.27100000000053</c:v>
                </c:pt>
                <c:pt idx="45">
                  <c:v>881.44799999999748</c:v>
                </c:pt>
                <c:pt idx="46">
                  <c:v>922.17200000000003</c:v>
                </c:pt>
                <c:pt idx="47">
                  <c:v>961.53800000000001</c:v>
                </c:pt>
                <c:pt idx="48">
                  <c:v>996.83299999999747</c:v>
                </c:pt>
                <c:pt idx="49">
                  <c:v>1030.769</c:v>
                </c:pt>
                <c:pt idx="50">
                  <c:v>1058.8239999999998</c:v>
                </c:pt>
                <c:pt idx="51">
                  <c:v>1083.258</c:v>
                </c:pt>
                <c:pt idx="52">
                  <c:v>1098.6429999999998</c:v>
                </c:pt>
                <c:pt idx="53">
                  <c:v>1123.529</c:v>
                </c:pt>
                <c:pt idx="54">
                  <c:v>1142.0809999999999</c:v>
                </c:pt>
                <c:pt idx="55">
                  <c:v>1160.6329999999998</c:v>
                </c:pt>
                <c:pt idx="56">
                  <c:v>1166.0629999999999</c:v>
                </c:pt>
              </c:numCache>
            </c:numRef>
          </c:yVal>
        </c:ser>
        <c:ser>
          <c:idx val="2"/>
          <c:order val="2"/>
          <c:tx>
            <c:strRef>
              <c:f>'Resultados CPD'!$JP$2</c:f>
              <c:strCache>
                <c:ptCount val="1"/>
                <c:pt idx="0">
                  <c:v>Marzo 2012</c:v>
                </c:pt>
              </c:strCache>
            </c:strRef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'Resultados CPD'!$JS$5:$JS$64</c:f>
              <c:numCache>
                <c:formatCode>0.0</c:formatCode>
                <c:ptCount val="60"/>
                <c:pt idx="1">
                  <c:v>8.1951309403500403</c:v>
                </c:pt>
                <c:pt idx="2">
                  <c:v>38.713558000030012</c:v>
                </c:pt>
                <c:pt idx="3">
                  <c:v>60.965662490101963</c:v>
                </c:pt>
                <c:pt idx="4">
                  <c:v>125.4604606109817</c:v>
                </c:pt>
                <c:pt idx="5">
                  <c:v>140.34225637641217</c:v>
                </c:pt>
                <c:pt idx="6">
                  <c:v>64.57060558920189</c:v>
                </c:pt>
                <c:pt idx="7">
                  <c:v>29.708536928276526</c:v>
                </c:pt>
                <c:pt idx="8">
                  <c:v>32.574869380475917</c:v>
                </c:pt>
                <c:pt idx="9">
                  <c:v>19.635080240001187</c:v>
                </c:pt>
                <c:pt idx="10">
                  <c:v>17.811868991688954</c:v>
                </c:pt>
                <c:pt idx="11">
                  <c:v>28.049924867777989</c:v>
                </c:pt>
                <c:pt idx="12">
                  <c:v>28.049924867777989</c:v>
                </c:pt>
                <c:pt idx="13">
                  <c:v>21.847034160840622</c:v>
                </c:pt>
                <c:pt idx="14">
                  <c:v>12.905597232142545</c:v>
                </c:pt>
                <c:pt idx="15">
                  <c:v>11.310642665625572</c:v>
                </c:pt>
                <c:pt idx="16">
                  <c:v>11.310642665625572</c:v>
                </c:pt>
                <c:pt idx="17">
                  <c:v>8.1951309403500403</c:v>
                </c:pt>
                <c:pt idx="18">
                  <c:v>7.4924238566808681</c:v>
                </c:pt>
                <c:pt idx="19">
                  <c:v>7.4924238566808681</c:v>
                </c:pt>
                <c:pt idx="20">
                  <c:v>6.8956544871848973</c:v>
                </c:pt>
                <c:pt idx="21">
                  <c:v>9.0339791779388019</c:v>
                </c:pt>
                <c:pt idx="22">
                  <c:v>8.1951309403500403</c:v>
                </c:pt>
                <c:pt idx="23">
                  <c:v>8.5952262187398567</c:v>
                </c:pt>
                <c:pt idx="24">
                  <c:v>6.3828800415810445</c:v>
                </c:pt>
                <c:pt idx="25">
                  <c:v>7.1823253117998975</c:v>
                </c:pt>
                <c:pt idx="26">
                  <c:v>4.624718441178878</c:v>
                </c:pt>
                <c:pt idx="27">
                  <c:v>5.2039568507697265</c:v>
                </c:pt>
                <c:pt idx="28">
                  <c:v>4.624718441178878</c:v>
                </c:pt>
                <c:pt idx="29">
                  <c:v>7.4924238566808681</c:v>
                </c:pt>
                <c:pt idx="30">
                  <c:v>16.28455641975409</c:v>
                </c:pt>
                <c:pt idx="31">
                  <c:v>16.28455641975409</c:v>
                </c:pt>
                <c:pt idx="32">
                  <c:v>24.583339404619814</c:v>
                </c:pt>
                <c:pt idx="33">
                  <c:v>13.872996529015895</c:v>
                </c:pt>
                <c:pt idx="34">
                  <c:v>12.905597232142545</c:v>
                </c:pt>
                <c:pt idx="35">
                  <c:v>11.310642665625572</c:v>
                </c:pt>
                <c:pt idx="36">
                  <c:v>13.872996529015895</c:v>
                </c:pt>
                <c:pt idx="37">
                  <c:v>10.646048851614205</c:v>
                </c:pt>
                <c:pt idx="38">
                  <c:v>12.905597232142545</c:v>
                </c:pt>
                <c:pt idx="39">
                  <c:v>12.905597232142545</c:v>
                </c:pt>
                <c:pt idx="40">
                  <c:v>12.905597232142545</c:v>
                </c:pt>
                <c:pt idx="41">
                  <c:v>14.987496262316172</c:v>
                </c:pt>
                <c:pt idx="42">
                  <c:v>12.905597232142545</c:v>
                </c:pt>
                <c:pt idx="43">
                  <c:v>14.987496262316172</c:v>
                </c:pt>
                <c:pt idx="44">
                  <c:v>11.310642665625572</c:v>
                </c:pt>
                <c:pt idx="45">
                  <c:v>17.811868991688954</c:v>
                </c:pt>
                <c:pt idx="46">
                  <c:v>12.905597232142545</c:v>
                </c:pt>
                <c:pt idx="47">
                  <c:v>12.905597232142545</c:v>
                </c:pt>
                <c:pt idx="48">
                  <c:v>12.905597232142545</c:v>
                </c:pt>
                <c:pt idx="49">
                  <c:v>14.987496262316172</c:v>
                </c:pt>
                <c:pt idx="50">
                  <c:v>10.051685518792686</c:v>
                </c:pt>
                <c:pt idx="51">
                  <c:v>21.847034160840622</c:v>
                </c:pt>
                <c:pt idx="52">
                  <c:v>10.051685518792686</c:v>
                </c:pt>
                <c:pt idx="53">
                  <c:v>21.847034160840622</c:v>
                </c:pt>
                <c:pt idx="54">
                  <c:v>11.310642665625572</c:v>
                </c:pt>
                <c:pt idx="55">
                  <c:v>21.847034160840622</c:v>
                </c:pt>
                <c:pt idx="56">
                  <c:v>11.310642665625572</c:v>
                </c:pt>
                <c:pt idx="57">
                  <c:v>10.051685518792686</c:v>
                </c:pt>
                <c:pt idx="58">
                  <c:v>9.0339791779388019</c:v>
                </c:pt>
                <c:pt idx="59">
                  <c:v>10.051685518792686</c:v>
                </c:pt>
              </c:numCache>
            </c:numRef>
          </c:xVal>
          <c:yVal>
            <c:numRef>
              <c:f>'Resultados CPD'!$JQ$5:$JQ$64</c:f>
              <c:numCache>
                <c:formatCode>0.0</c:formatCode>
                <c:ptCount val="60"/>
                <c:pt idx="0" formatCode="0">
                  <c:v>0</c:v>
                </c:pt>
                <c:pt idx="1">
                  <c:v>24</c:v>
                </c:pt>
                <c:pt idx="2">
                  <c:v>30</c:v>
                </c:pt>
                <c:pt idx="3">
                  <c:v>34</c:v>
                </c:pt>
                <c:pt idx="4">
                  <c:v>55</c:v>
                </c:pt>
                <c:pt idx="5">
                  <c:v>74</c:v>
                </c:pt>
                <c:pt idx="6">
                  <c:v>112</c:v>
                </c:pt>
                <c:pt idx="7">
                  <c:v>188</c:v>
                </c:pt>
                <c:pt idx="8">
                  <c:v>223</c:v>
                </c:pt>
                <c:pt idx="9">
                  <c:v>278</c:v>
                </c:pt>
                <c:pt idx="10">
                  <c:v>290</c:v>
                </c:pt>
                <c:pt idx="11">
                  <c:v>298</c:v>
                </c:pt>
                <c:pt idx="12">
                  <c:v>306</c:v>
                </c:pt>
                <c:pt idx="13">
                  <c:v>316</c:v>
                </c:pt>
                <c:pt idx="14">
                  <c:v>332</c:v>
                </c:pt>
                <c:pt idx="15">
                  <c:v>350</c:v>
                </c:pt>
                <c:pt idx="16">
                  <c:v>368</c:v>
                </c:pt>
                <c:pt idx="17">
                  <c:v>392</c:v>
                </c:pt>
                <c:pt idx="18">
                  <c:v>418</c:v>
                </c:pt>
                <c:pt idx="19">
                  <c:v>444</c:v>
                </c:pt>
                <c:pt idx="20">
                  <c:v>472</c:v>
                </c:pt>
                <c:pt idx="21">
                  <c:v>494</c:v>
                </c:pt>
                <c:pt idx="22">
                  <c:v>518</c:v>
                </c:pt>
                <c:pt idx="23">
                  <c:v>541</c:v>
                </c:pt>
                <c:pt idx="24">
                  <c:v>571</c:v>
                </c:pt>
                <c:pt idx="25">
                  <c:v>598</c:v>
                </c:pt>
                <c:pt idx="26">
                  <c:v>638</c:v>
                </c:pt>
                <c:pt idx="27">
                  <c:v>674</c:v>
                </c:pt>
                <c:pt idx="28">
                  <c:v>714</c:v>
                </c:pt>
                <c:pt idx="29">
                  <c:v>740</c:v>
                </c:pt>
                <c:pt idx="30">
                  <c:v>753</c:v>
                </c:pt>
                <c:pt idx="31">
                  <c:v>766</c:v>
                </c:pt>
                <c:pt idx="32">
                  <c:v>775</c:v>
                </c:pt>
                <c:pt idx="33">
                  <c:v>790</c:v>
                </c:pt>
                <c:pt idx="34">
                  <c:v>806</c:v>
                </c:pt>
                <c:pt idx="35">
                  <c:v>824</c:v>
                </c:pt>
                <c:pt idx="36">
                  <c:v>839</c:v>
                </c:pt>
                <c:pt idx="37">
                  <c:v>858</c:v>
                </c:pt>
                <c:pt idx="38">
                  <c:v>874</c:v>
                </c:pt>
                <c:pt idx="39">
                  <c:v>890</c:v>
                </c:pt>
                <c:pt idx="40">
                  <c:v>906</c:v>
                </c:pt>
                <c:pt idx="41">
                  <c:v>920</c:v>
                </c:pt>
                <c:pt idx="42">
                  <c:v>936</c:v>
                </c:pt>
                <c:pt idx="43">
                  <c:v>950</c:v>
                </c:pt>
                <c:pt idx="44">
                  <c:v>968</c:v>
                </c:pt>
                <c:pt idx="45">
                  <c:v>980</c:v>
                </c:pt>
                <c:pt idx="46">
                  <c:v>996</c:v>
                </c:pt>
                <c:pt idx="47">
                  <c:v>1012</c:v>
                </c:pt>
                <c:pt idx="48">
                  <c:v>1028</c:v>
                </c:pt>
                <c:pt idx="49">
                  <c:v>1042</c:v>
                </c:pt>
                <c:pt idx="50">
                  <c:v>1062</c:v>
                </c:pt>
                <c:pt idx="51">
                  <c:v>1072</c:v>
                </c:pt>
                <c:pt idx="52">
                  <c:v>1092</c:v>
                </c:pt>
                <c:pt idx="53">
                  <c:v>1102</c:v>
                </c:pt>
                <c:pt idx="54">
                  <c:v>1120</c:v>
                </c:pt>
                <c:pt idx="55">
                  <c:v>1130</c:v>
                </c:pt>
                <c:pt idx="56">
                  <c:v>1148</c:v>
                </c:pt>
                <c:pt idx="57">
                  <c:v>1168</c:v>
                </c:pt>
                <c:pt idx="58">
                  <c:v>1190</c:v>
                </c:pt>
                <c:pt idx="59">
                  <c:v>1210</c:v>
                </c:pt>
              </c:numCache>
            </c:numRef>
          </c:yVal>
        </c:ser>
        <c:ser>
          <c:idx val="3"/>
          <c:order val="3"/>
          <c:tx>
            <c:strRef>
              <c:f>'Resultados CPD'!$JT$2</c:f>
              <c:strCache>
                <c:ptCount val="1"/>
                <c:pt idx="0">
                  <c:v>Mayo 2012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'Resultados CPD'!$JW$5:$JW$72</c:f>
              <c:numCache>
                <c:formatCode>0.0</c:formatCode>
                <c:ptCount val="68"/>
                <c:pt idx="1">
                  <c:v>38.713558000030012</c:v>
                </c:pt>
                <c:pt idx="2">
                  <c:v>60.965662490101963</c:v>
                </c:pt>
                <c:pt idx="3">
                  <c:v>54.793051819530369</c:v>
                </c:pt>
                <c:pt idx="4">
                  <c:v>20.042776407525825</c:v>
                </c:pt>
                <c:pt idx="5">
                  <c:v>17.811868991688954</c:v>
                </c:pt>
                <c:pt idx="6">
                  <c:v>21.847034160840622</c:v>
                </c:pt>
                <c:pt idx="7">
                  <c:v>60.965662490101963</c:v>
                </c:pt>
                <c:pt idx="8">
                  <c:v>68.601511856839039</c:v>
                </c:pt>
                <c:pt idx="9">
                  <c:v>78.275258772968158</c:v>
                </c:pt>
                <c:pt idx="10">
                  <c:v>57.723583247967063</c:v>
                </c:pt>
                <c:pt idx="11">
                  <c:v>41.823646723536704</c:v>
                </c:pt>
                <c:pt idx="12">
                  <c:v>34.79391354040402</c:v>
                </c:pt>
                <c:pt idx="13">
                  <c:v>33.649801411789745</c:v>
                </c:pt>
                <c:pt idx="14">
                  <c:v>17.811868991688954</c:v>
                </c:pt>
                <c:pt idx="15">
                  <c:v>9.0339791779388019</c:v>
                </c:pt>
                <c:pt idx="16">
                  <c:v>7.4924238566808681</c:v>
                </c:pt>
                <c:pt idx="17">
                  <c:v>6.8956544871848973</c:v>
                </c:pt>
                <c:pt idx="18">
                  <c:v>6.3828800415810445</c:v>
                </c:pt>
                <c:pt idx="19">
                  <c:v>14.987496262316172</c:v>
                </c:pt>
                <c:pt idx="20">
                  <c:v>28.049924867777989</c:v>
                </c:pt>
                <c:pt idx="21">
                  <c:v>21.847034160840622</c:v>
                </c:pt>
                <c:pt idx="22">
                  <c:v>60.965662490101963</c:v>
                </c:pt>
                <c:pt idx="23">
                  <c:v>11.310642665625572</c:v>
                </c:pt>
                <c:pt idx="24">
                  <c:v>14.987496262316172</c:v>
                </c:pt>
                <c:pt idx="25">
                  <c:v>12.905597232142545</c:v>
                </c:pt>
                <c:pt idx="26">
                  <c:v>13.872996529015895</c:v>
                </c:pt>
                <c:pt idx="27">
                  <c:v>6.3828800415810445</c:v>
                </c:pt>
                <c:pt idx="28">
                  <c:v>13.872996529015895</c:v>
                </c:pt>
                <c:pt idx="29">
                  <c:v>11.310642665625572</c:v>
                </c:pt>
                <c:pt idx="30">
                  <c:v>17.811868991688954</c:v>
                </c:pt>
                <c:pt idx="31">
                  <c:v>11.310642665625572</c:v>
                </c:pt>
                <c:pt idx="32">
                  <c:v>14.987496262316172</c:v>
                </c:pt>
                <c:pt idx="33">
                  <c:v>14.987496262316172</c:v>
                </c:pt>
                <c:pt idx="34">
                  <c:v>14.987496262316172</c:v>
                </c:pt>
                <c:pt idx="35">
                  <c:v>11.310642665625572</c:v>
                </c:pt>
                <c:pt idx="36">
                  <c:v>7.1823253117998975</c:v>
                </c:pt>
                <c:pt idx="37">
                  <c:v>16.28455641975409</c:v>
                </c:pt>
                <c:pt idx="38">
                  <c:v>12.058400268646771</c:v>
                </c:pt>
                <c:pt idx="39">
                  <c:v>21.847034160840622</c:v>
                </c:pt>
                <c:pt idx="40">
                  <c:v>13.872996529015895</c:v>
                </c:pt>
                <c:pt idx="41">
                  <c:v>11.310642665625572</c:v>
                </c:pt>
                <c:pt idx="42">
                  <c:v>12.058400268646771</c:v>
                </c:pt>
                <c:pt idx="43">
                  <c:v>16.28455641975409</c:v>
                </c:pt>
                <c:pt idx="44">
                  <c:v>14.987496262316172</c:v>
                </c:pt>
                <c:pt idx="45">
                  <c:v>12.905597232142545</c:v>
                </c:pt>
                <c:pt idx="46">
                  <c:v>14.987496262316172</c:v>
                </c:pt>
                <c:pt idx="47">
                  <c:v>14.987496262316172</c:v>
                </c:pt>
                <c:pt idx="48">
                  <c:v>14.987496262316172</c:v>
                </c:pt>
                <c:pt idx="49">
                  <c:v>14.987496262316172</c:v>
                </c:pt>
                <c:pt idx="50">
                  <c:v>17.811868991688954</c:v>
                </c:pt>
                <c:pt idx="51">
                  <c:v>14.987496262316172</c:v>
                </c:pt>
                <c:pt idx="52">
                  <c:v>17.811868991688954</c:v>
                </c:pt>
                <c:pt idx="53">
                  <c:v>14.987496262316172</c:v>
                </c:pt>
                <c:pt idx="54">
                  <c:v>21.847034160840622</c:v>
                </c:pt>
                <c:pt idx="55">
                  <c:v>14.987496262316172</c:v>
                </c:pt>
                <c:pt idx="56">
                  <c:v>17.811868991688954</c:v>
                </c:pt>
                <c:pt idx="57">
                  <c:v>14.987496262316172</c:v>
                </c:pt>
                <c:pt idx="58">
                  <c:v>14.987496262316172</c:v>
                </c:pt>
                <c:pt idx="59">
                  <c:v>17.811868991688954</c:v>
                </c:pt>
                <c:pt idx="60">
                  <c:v>12.905597232142545</c:v>
                </c:pt>
                <c:pt idx="61">
                  <c:v>14.987496262316172</c:v>
                </c:pt>
                <c:pt idx="62">
                  <c:v>16.28455641975409</c:v>
                </c:pt>
                <c:pt idx="63">
                  <c:v>13.872996529015895</c:v>
                </c:pt>
                <c:pt idx="64">
                  <c:v>17.811868991688954</c:v>
                </c:pt>
                <c:pt idx="65">
                  <c:v>16.28455641975409</c:v>
                </c:pt>
                <c:pt idx="66">
                  <c:v>16.28455641975409</c:v>
                </c:pt>
                <c:pt idx="67">
                  <c:v>14.987496262316172</c:v>
                </c:pt>
              </c:numCache>
            </c:numRef>
          </c:xVal>
          <c:yVal>
            <c:numRef>
              <c:f>'Resultados CPD'!$JU$5:$JU$72</c:f>
              <c:numCache>
                <c:formatCode>0.0</c:formatCode>
                <c:ptCount val="68"/>
                <c:pt idx="0" formatCode="0">
                  <c:v>0</c:v>
                </c:pt>
                <c:pt idx="1">
                  <c:v>6</c:v>
                </c:pt>
                <c:pt idx="2">
                  <c:v>10</c:v>
                </c:pt>
                <c:pt idx="3">
                  <c:v>54</c:v>
                </c:pt>
                <c:pt idx="4">
                  <c:v>108</c:v>
                </c:pt>
                <c:pt idx="5">
                  <c:v>120</c:v>
                </c:pt>
                <c:pt idx="6">
                  <c:v>130</c:v>
                </c:pt>
                <c:pt idx="7">
                  <c:v>134</c:v>
                </c:pt>
                <c:pt idx="8">
                  <c:v>152</c:v>
                </c:pt>
                <c:pt idx="9">
                  <c:v>168</c:v>
                </c:pt>
                <c:pt idx="10">
                  <c:v>189</c:v>
                </c:pt>
                <c:pt idx="11">
                  <c:v>217</c:v>
                </c:pt>
                <c:pt idx="12">
                  <c:v>250</c:v>
                </c:pt>
                <c:pt idx="13">
                  <c:v>284</c:v>
                </c:pt>
                <c:pt idx="14">
                  <c:v>344</c:v>
                </c:pt>
                <c:pt idx="15">
                  <c:v>366</c:v>
                </c:pt>
                <c:pt idx="16">
                  <c:v>392</c:v>
                </c:pt>
                <c:pt idx="17">
                  <c:v>420</c:v>
                </c:pt>
                <c:pt idx="18">
                  <c:v>450</c:v>
                </c:pt>
                <c:pt idx="19">
                  <c:v>464</c:v>
                </c:pt>
                <c:pt idx="20">
                  <c:v>472</c:v>
                </c:pt>
                <c:pt idx="21">
                  <c:v>522</c:v>
                </c:pt>
                <c:pt idx="22">
                  <c:v>534</c:v>
                </c:pt>
                <c:pt idx="23">
                  <c:v>552</c:v>
                </c:pt>
                <c:pt idx="24">
                  <c:v>566</c:v>
                </c:pt>
                <c:pt idx="25">
                  <c:v>582</c:v>
                </c:pt>
                <c:pt idx="26">
                  <c:v>597</c:v>
                </c:pt>
                <c:pt idx="27">
                  <c:v>627</c:v>
                </c:pt>
                <c:pt idx="28">
                  <c:v>642</c:v>
                </c:pt>
                <c:pt idx="29">
                  <c:v>660</c:v>
                </c:pt>
                <c:pt idx="30">
                  <c:v>672</c:v>
                </c:pt>
                <c:pt idx="31">
                  <c:v>690</c:v>
                </c:pt>
                <c:pt idx="32">
                  <c:v>704</c:v>
                </c:pt>
                <c:pt idx="33">
                  <c:v>718</c:v>
                </c:pt>
                <c:pt idx="34">
                  <c:v>732</c:v>
                </c:pt>
                <c:pt idx="35">
                  <c:v>750</c:v>
                </c:pt>
                <c:pt idx="36">
                  <c:v>777</c:v>
                </c:pt>
                <c:pt idx="37">
                  <c:v>790</c:v>
                </c:pt>
                <c:pt idx="38">
                  <c:v>807</c:v>
                </c:pt>
                <c:pt idx="39">
                  <c:v>817</c:v>
                </c:pt>
                <c:pt idx="40">
                  <c:v>832</c:v>
                </c:pt>
                <c:pt idx="41">
                  <c:v>850</c:v>
                </c:pt>
                <c:pt idx="42">
                  <c:v>867</c:v>
                </c:pt>
                <c:pt idx="43">
                  <c:v>880</c:v>
                </c:pt>
                <c:pt idx="44">
                  <c:v>894</c:v>
                </c:pt>
                <c:pt idx="45">
                  <c:v>910</c:v>
                </c:pt>
                <c:pt idx="46">
                  <c:v>924</c:v>
                </c:pt>
                <c:pt idx="47">
                  <c:v>938</c:v>
                </c:pt>
                <c:pt idx="48">
                  <c:v>952</c:v>
                </c:pt>
                <c:pt idx="49">
                  <c:v>966</c:v>
                </c:pt>
                <c:pt idx="50">
                  <c:v>978</c:v>
                </c:pt>
                <c:pt idx="51">
                  <c:v>992</c:v>
                </c:pt>
                <c:pt idx="52">
                  <c:v>1004</c:v>
                </c:pt>
                <c:pt idx="53">
                  <c:v>1018</c:v>
                </c:pt>
                <c:pt idx="54">
                  <c:v>1028</c:v>
                </c:pt>
                <c:pt idx="55">
                  <c:v>1042</c:v>
                </c:pt>
                <c:pt idx="56">
                  <c:v>1054</c:v>
                </c:pt>
                <c:pt idx="57">
                  <c:v>1068</c:v>
                </c:pt>
                <c:pt idx="58">
                  <c:v>1082</c:v>
                </c:pt>
                <c:pt idx="59">
                  <c:v>1094</c:v>
                </c:pt>
                <c:pt idx="60">
                  <c:v>1110</c:v>
                </c:pt>
                <c:pt idx="61">
                  <c:v>1124</c:v>
                </c:pt>
                <c:pt idx="62">
                  <c:v>1137</c:v>
                </c:pt>
                <c:pt idx="63">
                  <c:v>1152</c:v>
                </c:pt>
                <c:pt idx="64">
                  <c:v>1164</c:v>
                </c:pt>
                <c:pt idx="65">
                  <c:v>1177</c:v>
                </c:pt>
                <c:pt idx="66">
                  <c:v>1190</c:v>
                </c:pt>
                <c:pt idx="67">
                  <c:v>1204</c:v>
                </c:pt>
              </c:numCache>
            </c:numRef>
          </c:yVal>
        </c:ser>
        <c:ser>
          <c:idx val="4"/>
          <c:order val="4"/>
          <c:tx>
            <c:strRef>
              <c:f>'Resultados CPD'!$JX$2</c:f>
              <c:strCache>
                <c:ptCount val="1"/>
                <c:pt idx="0">
                  <c:v>Setiembre 2012</c:v>
                </c:pt>
              </c:strCache>
            </c:strRef>
          </c:tx>
          <c:spPr>
            <a:ln w="19050">
              <a:solidFill>
                <a:srgbClr val="9A3836"/>
              </a:solidFill>
            </a:ln>
          </c:spPr>
          <c:marker>
            <c:symbol val="none"/>
          </c:marker>
          <c:xVal>
            <c:numRef>
              <c:f>'Resultados CPD'!$KA$6:$KA$53</c:f>
              <c:numCache>
                <c:formatCode>0.0</c:formatCode>
                <c:ptCount val="48"/>
                <c:pt idx="0">
                  <c:v>32.574869380475917</c:v>
                </c:pt>
                <c:pt idx="1">
                  <c:v>197.57367941887145</c:v>
                </c:pt>
                <c:pt idx="2">
                  <c:v>125.4604606109817</c:v>
                </c:pt>
                <c:pt idx="3">
                  <c:v>73.136824622541013</c:v>
                </c:pt>
                <c:pt idx="4">
                  <c:v>170.12890516366696</c:v>
                </c:pt>
                <c:pt idx="5">
                  <c:v>113.30714882270419</c:v>
                </c:pt>
                <c:pt idx="6">
                  <c:v>26.91689896179783</c:v>
                </c:pt>
                <c:pt idx="7">
                  <c:v>38.713558000030012</c:v>
                </c:pt>
                <c:pt idx="8">
                  <c:v>16.008464778394533</c:v>
                </c:pt>
                <c:pt idx="9">
                  <c:v>11.310642665625572</c:v>
                </c:pt>
                <c:pt idx="10">
                  <c:v>11.310642665625572</c:v>
                </c:pt>
                <c:pt idx="11">
                  <c:v>11.310642665625572</c:v>
                </c:pt>
                <c:pt idx="12">
                  <c:v>12.905597232142545</c:v>
                </c:pt>
                <c:pt idx="13">
                  <c:v>11.310642665625572</c:v>
                </c:pt>
                <c:pt idx="14">
                  <c:v>11.310642665625572</c:v>
                </c:pt>
                <c:pt idx="15">
                  <c:v>11.310642665625572</c:v>
                </c:pt>
                <c:pt idx="16">
                  <c:v>10.051685518792686</c:v>
                </c:pt>
                <c:pt idx="17">
                  <c:v>8.1951309403500403</c:v>
                </c:pt>
                <c:pt idx="18">
                  <c:v>9.0339791779388019</c:v>
                </c:pt>
                <c:pt idx="19">
                  <c:v>9.0339791779388019</c:v>
                </c:pt>
                <c:pt idx="20">
                  <c:v>8.5952262187398567</c:v>
                </c:pt>
                <c:pt idx="21">
                  <c:v>9.0339791779388019</c:v>
                </c:pt>
                <c:pt idx="22">
                  <c:v>9.517149197232289</c:v>
                </c:pt>
                <c:pt idx="23">
                  <c:v>10.051685518792686</c:v>
                </c:pt>
                <c:pt idx="24">
                  <c:v>10.646048851614205</c:v>
                </c:pt>
                <c:pt idx="25">
                  <c:v>9.0339791779388019</c:v>
                </c:pt>
                <c:pt idx="26">
                  <c:v>10.646048851614205</c:v>
                </c:pt>
                <c:pt idx="27">
                  <c:v>9.517149197232289</c:v>
                </c:pt>
                <c:pt idx="28">
                  <c:v>7.4924238566808681</c:v>
                </c:pt>
                <c:pt idx="29">
                  <c:v>10.646048851614205</c:v>
                </c:pt>
                <c:pt idx="30">
                  <c:v>13.872996529015895</c:v>
                </c:pt>
                <c:pt idx="31">
                  <c:v>13.872996529015895</c:v>
                </c:pt>
                <c:pt idx="32">
                  <c:v>14.987496262316172</c:v>
                </c:pt>
                <c:pt idx="33">
                  <c:v>10.051685518792686</c:v>
                </c:pt>
                <c:pt idx="34">
                  <c:v>9.517149197232289</c:v>
                </c:pt>
                <c:pt idx="35">
                  <c:v>8.5952262187398567</c:v>
                </c:pt>
                <c:pt idx="36">
                  <c:v>9.0339791779388019</c:v>
                </c:pt>
                <c:pt idx="37">
                  <c:v>10.051685518792686</c:v>
                </c:pt>
                <c:pt idx="38">
                  <c:v>10.646048851614205</c:v>
                </c:pt>
                <c:pt idx="39">
                  <c:v>8.5952262187398567</c:v>
                </c:pt>
                <c:pt idx="40">
                  <c:v>11.310642665625572</c:v>
                </c:pt>
                <c:pt idx="41">
                  <c:v>10.051685518792686</c:v>
                </c:pt>
                <c:pt idx="42">
                  <c:v>12.905597232142545</c:v>
                </c:pt>
                <c:pt idx="43">
                  <c:v>10.051685518792686</c:v>
                </c:pt>
                <c:pt idx="44">
                  <c:v>12.905597232142545</c:v>
                </c:pt>
                <c:pt idx="45">
                  <c:v>8.5952262187398567</c:v>
                </c:pt>
                <c:pt idx="46">
                  <c:v>10.646048851614205</c:v>
                </c:pt>
                <c:pt idx="47">
                  <c:v>10.051685518792686</c:v>
                </c:pt>
              </c:numCache>
            </c:numRef>
          </c:xVal>
          <c:yVal>
            <c:numRef>
              <c:f>'Resultados CPD'!$JY$6:$JY$53</c:f>
              <c:numCache>
                <c:formatCode>0.0</c:formatCode>
                <c:ptCount val="48"/>
                <c:pt idx="0">
                  <c:v>7</c:v>
                </c:pt>
                <c:pt idx="1">
                  <c:v>21</c:v>
                </c:pt>
                <c:pt idx="2">
                  <c:v>42</c:v>
                </c:pt>
                <c:pt idx="3">
                  <c:v>76</c:v>
                </c:pt>
                <c:pt idx="4">
                  <c:v>92</c:v>
                </c:pt>
                <c:pt idx="5">
                  <c:v>115</c:v>
                </c:pt>
                <c:pt idx="6">
                  <c:v>198</c:v>
                </c:pt>
                <c:pt idx="7">
                  <c:v>228</c:v>
                </c:pt>
                <c:pt idx="8">
                  <c:v>294</c:v>
                </c:pt>
                <c:pt idx="9">
                  <c:v>312</c:v>
                </c:pt>
                <c:pt idx="10">
                  <c:v>330</c:v>
                </c:pt>
                <c:pt idx="11">
                  <c:v>348</c:v>
                </c:pt>
                <c:pt idx="12">
                  <c:v>364</c:v>
                </c:pt>
                <c:pt idx="13">
                  <c:v>382</c:v>
                </c:pt>
                <c:pt idx="14">
                  <c:v>400</c:v>
                </c:pt>
                <c:pt idx="15">
                  <c:v>418</c:v>
                </c:pt>
                <c:pt idx="16">
                  <c:v>438</c:v>
                </c:pt>
                <c:pt idx="17">
                  <c:v>462</c:v>
                </c:pt>
                <c:pt idx="18">
                  <c:v>484</c:v>
                </c:pt>
                <c:pt idx="19">
                  <c:v>506</c:v>
                </c:pt>
                <c:pt idx="20">
                  <c:v>529</c:v>
                </c:pt>
                <c:pt idx="21">
                  <c:v>551</c:v>
                </c:pt>
                <c:pt idx="22">
                  <c:v>572</c:v>
                </c:pt>
                <c:pt idx="23">
                  <c:v>592</c:v>
                </c:pt>
                <c:pt idx="24">
                  <c:v>611</c:v>
                </c:pt>
                <c:pt idx="25">
                  <c:v>633</c:v>
                </c:pt>
                <c:pt idx="26">
                  <c:v>652</c:v>
                </c:pt>
                <c:pt idx="27">
                  <c:v>673</c:v>
                </c:pt>
                <c:pt idx="28">
                  <c:v>699</c:v>
                </c:pt>
                <c:pt idx="29">
                  <c:v>718</c:v>
                </c:pt>
                <c:pt idx="30">
                  <c:v>733</c:v>
                </c:pt>
                <c:pt idx="31">
                  <c:v>748</c:v>
                </c:pt>
                <c:pt idx="32">
                  <c:v>762</c:v>
                </c:pt>
                <c:pt idx="33">
                  <c:v>782</c:v>
                </c:pt>
                <c:pt idx="34">
                  <c:v>803</c:v>
                </c:pt>
                <c:pt idx="35">
                  <c:v>826</c:v>
                </c:pt>
                <c:pt idx="36">
                  <c:v>848</c:v>
                </c:pt>
                <c:pt idx="37">
                  <c:v>868</c:v>
                </c:pt>
                <c:pt idx="38">
                  <c:v>887</c:v>
                </c:pt>
                <c:pt idx="39">
                  <c:v>910</c:v>
                </c:pt>
                <c:pt idx="40">
                  <c:v>928</c:v>
                </c:pt>
                <c:pt idx="41">
                  <c:v>948</c:v>
                </c:pt>
                <c:pt idx="42">
                  <c:v>964</c:v>
                </c:pt>
                <c:pt idx="43">
                  <c:v>984</c:v>
                </c:pt>
                <c:pt idx="44">
                  <c:v>1000</c:v>
                </c:pt>
                <c:pt idx="45">
                  <c:v>1023</c:v>
                </c:pt>
                <c:pt idx="46">
                  <c:v>1042</c:v>
                </c:pt>
                <c:pt idx="47">
                  <c:v>1062</c:v>
                </c:pt>
              </c:numCache>
            </c:numRef>
          </c:yVal>
        </c:ser>
        <c:ser>
          <c:idx val="5"/>
          <c:order val="5"/>
          <c:tx>
            <c:strRef>
              <c:f>'Resultados CPD'!$KB$2:$KE$2</c:f>
              <c:strCache>
                <c:ptCount val="1"/>
                <c:pt idx="0">
                  <c:v>Noviembre 2012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'Resultados CPD'!$KE$5:$KE$54</c:f>
              <c:numCache>
                <c:formatCode>0.0</c:formatCode>
                <c:ptCount val="50"/>
                <c:pt idx="1">
                  <c:v>21.847034160840622</c:v>
                </c:pt>
                <c:pt idx="2">
                  <c:v>84.142746262114258</c:v>
                </c:pt>
                <c:pt idx="3">
                  <c:v>369.77002472949266</c:v>
                </c:pt>
                <c:pt idx="4">
                  <c:v>197.57367941887145</c:v>
                </c:pt>
                <c:pt idx="5">
                  <c:v>47.483867330765975</c:v>
                </c:pt>
                <c:pt idx="6">
                  <c:v>11.598939944556092</c:v>
                </c:pt>
                <c:pt idx="7">
                  <c:v>9.0339791779388019</c:v>
                </c:pt>
                <c:pt idx="8">
                  <c:v>8.1951309403500403</c:v>
                </c:pt>
                <c:pt idx="9">
                  <c:v>60.965662490101963</c:v>
                </c:pt>
                <c:pt idx="10">
                  <c:v>36.013963236176011</c:v>
                </c:pt>
                <c:pt idx="11">
                  <c:v>28.049924867777989</c:v>
                </c:pt>
                <c:pt idx="12">
                  <c:v>41.823646723536704</c:v>
                </c:pt>
                <c:pt idx="13">
                  <c:v>18.150334764897607</c:v>
                </c:pt>
                <c:pt idx="14">
                  <c:v>10.051685518792686</c:v>
                </c:pt>
                <c:pt idx="15">
                  <c:v>7.1823253117998975</c:v>
                </c:pt>
                <c:pt idx="16">
                  <c:v>5.9377855984780208</c:v>
                </c:pt>
                <c:pt idx="17">
                  <c:v>5.9377855984780208</c:v>
                </c:pt>
                <c:pt idx="18">
                  <c:v>5.2039568507697265</c:v>
                </c:pt>
                <c:pt idx="19">
                  <c:v>6.3828800415810445</c:v>
                </c:pt>
                <c:pt idx="20">
                  <c:v>6.8956544871848973</c:v>
                </c:pt>
                <c:pt idx="21">
                  <c:v>6.8956544871848973</c:v>
                </c:pt>
                <c:pt idx="22">
                  <c:v>6.3828800415810445</c:v>
                </c:pt>
                <c:pt idx="23">
                  <c:v>6.8956544871848973</c:v>
                </c:pt>
                <c:pt idx="24">
                  <c:v>6.8956544871848973</c:v>
                </c:pt>
                <c:pt idx="25">
                  <c:v>6.3828800415810445</c:v>
                </c:pt>
                <c:pt idx="26">
                  <c:v>6.3828800415810445</c:v>
                </c:pt>
                <c:pt idx="27">
                  <c:v>7.1823253117998975</c:v>
                </c:pt>
                <c:pt idx="28">
                  <c:v>6.1527233879763887</c:v>
                </c:pt>
                <c:pt idx="29">
                  <c:v>6.8956544871848973</c:v>
                </c:pt>
                <c:pt idx="30">
                  <c:v>6.8956544871848973</c:v>
                </c:pt>
                <c:pt idx="31">
                  <c:v>7.4924238566808681</c:v>
                </c:pt>
                <c:pt idx="32">
                  <c:v>8.1951309403500403</c:v>
                </c:pt>
                <c:pt idx="33">
                  <c:v>8.1951309403500403</c:v>
                </c:pt>
                <c:pt idx="34">
                  <c:v>10.051685518792686</c:v>
                </c:pt>
                <c:pt idx="35">
                  <c:v>8.1951309403500403</c:v>
                </c:pt>
                <c:pt idx="36">
                  <c:v>10.051685518792686</c:v>
                </c:pt>
                <c:pt idx="37">
                  <c:v>10.051685518792686</c:v>
                </c:pt>
                <c:pt idx="38">
                  <c:v>10.051685518792686</c:v>
                </c:pt>
                <c:pt idx="39">
                  <c:v>10.051685518792686</c:v>
                </c:pt>
                <c:pt idx="40">
                  <c:v>11.310642665625572</c:v>
                </c:pt>
                <c:pt idx="41">
                  <c:v>10.051685518792686</c:v>
                </c:pt>
                <c:pt idx="42">
                  <c:v>11.310642665625572</c:v>
                </c:pt>
                <c:pt idx="43">
                  <c:v>10.051685518792686</c:v>
                </c:pt>
                <c:pt idx="44">
                  <c:v>12.905597232142545</c:v>
                </c:pt>
                <c:pt idx="45">
                  <c:v>12.905597232142545</c:v>
                </c:pt>
                <c:pt idx="46">
                  <c:v>10.051685518792686</c:v>
                </c:pt>
                <c:pt idx="47">
                  <c:v>12.905597232142545</c:v>
                </c:pt>
                <c:pt idx="48">
                  <c:v>11.310642665625572</c:v>
                </c:pt>
                <c:pt idx="49">
                  <c:v>2.936723694841437</c:v>
                </c:pt>
              </c:numCache>
            </c:numRef>
          </c:xVal>
          <c:yVal>
            <c:numRef>
              <c:f>'Resultados CPD'!$KC$5:$KC$54</c:f>
              <c:numCache>
                <c:formatCode>0.0</c:formatCode>
                <c:ptCount val="50"/>
                <c:pt idx="0">
                  <c:v>0</c:v>
                </c:pt>
                <c:pt idx="1">
                  <c:v>10</c:v>
                </c:pt>
                <c:pt idx="2">
                  <c:v>13</c:v>
                </c:pt>
                <c:pt idx="3">
                  <c:v>21</c:v>
                </c:pt>
                <c:pt idx="4">
                  <c:v>35</c:v>
                </c:pt>
                <c:pt idx="5">
                  <c:v>85</c:v>
                </c:pt>
                <c:pt idx="6">
                  <c:v>173</c:v>
                </c:pt>
                <c:pt idx="7">
                  <c:v>195</c:v>
                </c:pt>
                <c:pt idx="8">
                  <c:v>219</c:v>
                </c:pt>
                <c:pt idx="9">
                  <c:v>223</c:v>
                </c:pt>
                <c:pt idx="10">
                  <c:v>287</c:v>
                </c:pt>
                <c:pt idx="11">
                  <c:v>295</c:v>
                </c:pt>
                <c:pt idx="12">
                  <c:v>323</c:v>
                </c:pt>
                <c:pt idx="13">
                  <c:v>382</c:v>
                </c:pt>
                <c:pt idx="14">
                  <c:v>402</c:v>
                </c:pt>
                <c:pt idx="15">
                  <c:v>429</c:v>
                </c:pt>
                <c:pt idx="16">
                  <c:v>461</c:v>
                </c:pt>
                <c:pt idx="17">
                  <c:v>493</c:v>
                </c:pt>
                <c:pt idx="18">
                  <c:v>529</c:v>
                </c:pt>
                <c:pt idx="19">
                  <c:v>559</c:v>
                </c:pt>
                <c:pt idx="20">
                  <c:v>587</c:v>
                </c:pt>
                <c:pt idx="21">
                  <c:v>615</c:v>
                </c:pt>
                <c:pt idx="22">
                  <c:v>645</c:v>
                </c:pt>
                <c:pt idx="23">
                  <c:v>673</c:v>
                </c:pt>
                <c:pt idx="24">
                  <c:v>701</c:v>
                </c:pt>
                <c:pt idx="25">
                  <c:v>731</c:v>
                </c:pt>
                <c:pt idx="26">
                  <c:v>761</c:v>
                </c:pt>
                <c:pt idx="27">
                  <c:v>788</c:v>
                </c:pt>
                <c:pt idx="28">
                  <c:v>819</c:v>
                </c:pt>
                <c:pt idx="29">
                  <c:v>847</c:v>
                </c:pt>
                <c:pt idx="30">
                  <c:v>875</c:v>
                </c:pt>
                <c:pt idx="31">
                  <c:v>901</c:v>
                </c:pt>
                <c:pt idx="32">
                  <c:v>925</c:v>
                </c:pt>
                <c:pt idx="33">
                  <c:v>949</c:v>
                </c:pt>
                <c:pt idx="34">
                  <c:v>969</c:v>
                </c:pt>
                <c:pt idx="35">
                  <c:v>993</c:v>
                </c:pt>
                <c:pt idx="36">
                  <c:v>1013</c:v>
                </c:pt>
                <c:pt idx="37">
                  <c:v>1033</c:v>
                </c:pt>
                <c:pt idx="38">
                  <c:v>1053</c:v>
                </c:pt>
                <c:pt idx="39">
                  <c:v>1073</c:v>
                </c:pt>
                <c:pt idx="40">
                  <c:v>1091</c:v>
                </c:pt>
                <c:pt idx="41">
                  <c:v>1111</c:v>
                </c:pt>
                <c:pt idx="42">
                  <c:v>1129</c:v>
                </c:pt>
                <c:pt idx="43">
                  <c:v>1149</c:v>
                </c:pt>
                <c:pt idx="44">
                  <c:v>1165</c:v>
                </c:pt>
                <c:pt idx="45">
                  <c:v>1181</c:v>
                </c:pt>
                <c:pt idx="46">
                  <c:v>1201</c:v>
                </c:pt>
                <c:pt idx="47">
                  <c:v>1217</c:v>
                </c:pt>
                <c:pt idx="48">
                  <c:v>1235</c:v>
                </c:pt>
                <c:pt idx="49">
                  <c:v>1295</c:v>
                </c:pt>
              </c:numCache>
            </c:numRef>
          </c:yVal>
        </c:ser>
        <c:ser>
          <c:idx val="6"/>
          <c:order val="6"/>
          <c:tx>
            <c:strRef>
              <c:f>'Resultados CPD'!$KF$2:$KI$2</c:f>
              <c:strCache>
                <c:ptCount val="1"/>
                <c:pt idx="0">
                  <c:v>Enero 2013</c:v>
                </c:pt>
              </c:strCache>
            </c:strRef>
          </c:tx>
          <c:spPr>
            <a:ln w="19050">
              <a:solidFill>
                <a:srgbClr val="B3A2C7"/>
              </a:solidFill>
            </a:ln>
          </c:spPr>
          <c:marker>
            <c:symbol val="none"/>
          </c:marker>
          <c:xVal>
            <c:numRef>
              <c:f>'Resultados CPD'!$KI$5:$KI$63</c:f>
              <c:numCache>
                <c:formatCode>0.0</c:formatCode>
                <c:ptCount val="59"/>
                <c:pt idx="1">
                  <c:v>28.049924867777989</c:v>
                </c:pt>
                <c:pt idx="2">
                  <c:v>20.90812788208763</c:v>
                </c:pt>
                <c:pt idx="3">
                  <c:v>21.847034160840622</c:v>
                </c:pt>
                <c:pt idx="4">
                  <c:v>28.049924867777989</c:v>
                </c:pt>
                <c:pt idx="5">
                  <c:v>31.563132012429772</c:v>
                </c:pt>
                <c:pt idx="6">
                  <c:v>25.209944812190329</c:v>
                </c:pt>
                <c:pt idx="7">
                  <c:v>14.08313578130131</c:v>
                </c:pt>
                <c:pt idx="8">
                  <c:v>17.811868991688954</c:v>
                </c:pt>
                <c:pt idx="9">
                  <c:v>21.847034160840622</c:v>
                </c:pt>
                <c:pt idx="10">
                  <c:v>21.847034160840622</c:v>
                </c:pt>
                <c:pt idx="11">
                  <c:v>21.847034160840622</c:v>
                </c:pt>
                <c:pt idx="12">
                  <c:v>12.905597232142545</c:v>
                </c:pt>
                <c:pt idx="13">
                  <c:v>10.051685518792686</c:v>
                </c:pt>
                <c:pt idx="14">
                  <c:v>8.1951309403500403</c:v>
                </c:pt>
                <c:pt idx="15">
                  <c:v>7.4924238566808681</c:v>
                </c:pt>
                <c:pt idx="16">
                  <c:v>7.4924238566808681</c:v>
                </c:pt>
                <c:pt idx="17">
                  <c:v>9.0339791779388019</c:v>
                </c:pt>
                <c:pt idx="18">
                  <c:v>6.3828800415810445</c:v>
                </c:pt>
                <c:pt idx="19">
                  <c:v>5.5479955067501745</c:v>
                </c:pt>
                <c:pt idx="20">
                  <c:v>5.9377855984780208</c:v>
                </c:pt>
                <c:pt idx="21">
                  <c:v>5.5479955067501745</c:v>
                </c:pt>
                <c:pt idx="22">
                  <c:v>4.624718441178878</c:v>
                </c:pt>
                <c:pt idx="23">
                  <c:v>4.1564780377707766</c:v>
                </c:pt>
                <c:pt idx="24">
                  <c:v>3.6020196932779998</c:v>
                </c:pt>
                <c:pt idx="25">
                  <c:v>3.0503743119660252</c:v>
                </c:pt>
                <c:pt idx="26">
                  <c:v>2.7319384898888348</c:v>
                </c:pt>
                <c:pt idx="27">
                  <c:v>12.905597232142545</c:v>
                </c:pt>
                <c:pt idx="28">
                  <c:v>38.713558000030012</c:v>
                </c:pt>
                <c:pt idx="29">
                  <c:v>32.574869380475917</c:v>
                </c:pt>
                <c:pt idx="30">
                  <c:v>19.242801609548</c:v>
                </c:pt>
                <c:pt idx="31">
                  <c:v>17.811868991688954</c:v>
                </c:pt>
                <c:pt idx="32">
                  <c:v>17.811868991688954</c:v>
                </c:pt>
                <c:pt idx="33">
                  <c:v>21.847034160840622</c:v>
                </c:pt>
                <c:pt idx="34">
                  <c:v>17.811868991688954</c:v>
                </c:pt>
                <c:pt idx="35">
                  <c:v>17.811868991688954</c:v>
                </c:pt>
                <c:pt idx="36">
                  <c:v>17.811868991688954</c:v>
                </c:pt>
                <c:pt idx="37">
                  <c:v>17.811868991688954</c:v>
                </c:pt>
                <c:pt idx="38">
                  <c:v>17.811868991688954</c:v>
                </c:pt>
                <c:pt idx="39">
                  <c:v>17.811868991688954</c:v>
                </c:pt>
                <c:pt idx="40">
                  <c:v>21.847034160840622</c:v>
                </c:pt>
                <c:pt idx="41">
                  <c:v>14.987496262316172</c:v>
                </c:pt>
                <c:pt idx="42">
                  <c:v>21.847034160840622</c:v>
                </c:pt>
                <c:pt idx="43">
                  <c:v>17.811868991688954</c:v>
                </c:pt>
                <c:pt idx="44">
                  <c:v>17.811868991688954</c:v>
                </c:pt>
                <c:pt idx="45">
                  <c:v>14.987496262316172</c:v>
                </c:pt>
                <c:pt idx="46">
                  <c:v>21.847034160840622</c:v>
                </c:pt>
                <c:pt idx="47">
                  <c:v>17.811868991688954</c:v>
                </c:pt>
                <c:pt idx="48">
                  <c:v>17.811868991688954</c:v>
                </c:pt>
                <c:pt idx="49">
                  <c:v>17.811868991688954</c:v>
                </c:pt>
                <c:pt idx="50">
                  <c:v>21.847034160840622</c:v>
                </c:pt>
                <c:pt idx="51">
                  <c:v>17.811868991688954</c:v>
                </c:pt>
                <c:pt idx="52">
                  <c:v>17.811868991688954</c:v>
                </c:pt>
                <c:pt idx="53">
                  <c:v>21.847034160840622</c:v>
                </c:pt>
                <c:pt idx="54">
                  <c:v>17.811868991688954</c:v>
                </c:pt>
                <c:pt idx="55">
                  <c:v>21.847034160840622</c:v>
                </c:pt>
                <c:pt idx="56">
                  <c:v>21.847034160840622</c:v>
                </c:pt>
                <c:pt idx="57">
                  <c:v>21.847034160840622</c:v>
                </c:pt>
                <c:pt idx="58">
                  <c:v>6.3828800415810445</c:v>
                </c:pt>
              </c:numCache>
            </c:numRef>
          </c:xVal>
          <c:yVal>
            <c:numRef>
              <c:f>'Resultados CPD'!$KG$5:$KG$63</c:f>
              <c:numCache>
                <c:formatCode>0.0</c:formatCode>
                <c:ptCount val="59"/>
                <c:pt idx="0">
                  <c:v>0</c:v>
                </c:pt>
                <c:pt idx="1">
                  <c:v>8</c:v>
                </c:pt>
                <c:pt idx="2">
                  <c:v>60</c:v>
                </c:pt>
                <c:pt idx="3">
                  <c:v>70</c:v>
                </c:pt>
                <c:pt idx="4">
                  <c:v>78</c:v>
                </c:pt>
                <c:pt idx="5">
                  <c:v>114</c:v>
                </c:pt>
                <c:pt idx="6">
                  <c:v>158</c:v>
                </c:pt>
                <c:pt idx="7">
                  <c:v>232</c:v>
                </c:pt>
                <c:pt idx="8">
                  <c:v>244</c:v>
                </c:pt>
                <c:pt idx="9">
                  <c:v>254</c:v>
                </c:pt>
                <c:pt idx="10">
                  <c:v>264</c:v>
                </c:pt>
                <c:pt idx="11">
                  <c:v>274</c:v>
                </c:pt>
                <c:pt idx="12">
                  <c:v>290</c:v>
                </c:pt>
                <c:pt idx="13">
                  <c:v>310</c:v>
                </c:pt>
                <c:pt idx="14">
                  <c:v>334</c:v>
                </c:pt>
                <c:pt idx="15">
                  <c:v>360</c:v>
                </c:pt>
                <c:pt idx="16">
                  <c:v>386</c:v>
                </c:pt>
                <c:pt idx="17">
                  <c:v>408</c:v>
                </c:pt>
                <c:pt idx="18">
                  <c:v>438</c:v>
                </c:pt>
                <c:pt idx="19">
                  <c:v>472</c:v>
                </c:pt>
                <c:pt idx="20">
                  <c:v>504</c:v>
                </c:pt>
                <c:pt idx="21">
                  <c:v>538</c:v>
                </c:pt>
                <c:pt idx="22">
                  <c:v>578</c:v>
                </c:pt>
                <c:pt idx="23">
                  <c:v>622</c:v>
                </c:pt>
                <c:pt idx="24">
                  <c:v>672</c:v>
                </c:pt>
                <c:pt idx="25">
                  <c:v>730</c:v>
                </c:pt>
                <c:pt idx="26">
                  <c:v>794</c:v>
                </c:pt>
                <c:pt idx="27">
                  <c:v>810</c:v>
                </c:pt>
                <c:pt idx="28">
                  <c:v>816</c:v>
                </c:pt>
                <c:pt idx="29">
                  <c:v>886</c:v>
                </c:pt>
                <c:pt idx="30">
                  <c:v>942</c:v>
                </c:pt>
                <c:pt idx="31">
                  <c:v>954</c:v>
                </c:pt>
                <c:pt idx="32">
                  <c:v>966</c:v>
                </c:pt>
                <c:pt idx="33">
                  <c:v>976</c:v>
                </c:pt>
                <c:pt idx="34">
                  <c:v>988</c:v>
                </c:pt>
                <c:pt idx="35">
                  <c:v>1000</c:v>
                </c:pt>
                <c:pt idx="36">
                  <c:v>1012</c:v>
                </c:pt>
                <c:pt idx="37">
                  <c:v>1024</c:v>
                </c:pt>
                <c:pt idx="38">
                  <c:v>1036</c:v>
                </c:pt>
                <c:pt idx="39">
                  <c:v>1048</c:v>
                </c:pt>
                <c:pt idx="40">
                  <c:v>1058</c:v>
                </c:pt>
                <c:pt idx="41">
                  <c:v>1072</c:v>
                </c:pt>
                <c:pt idx="42">
                  <c:v>1082</c:v>
                </c:pt>
                <c:pt idx="43">
                  <c:v>1094</c:v>
                </c:pt>
                <c:pt idx="44">
                  <c:v>1106</c:v>
                </c:pt>
                <c:pt idx="45">
                  <c:v>1120</c:v>
                </c:pt>
                <c:pt idx="46">
                  <c:v>1130</c:v>
                </c:pt>
                <c:pt idx="47">
                  <c:v>1142</c:v>
                </c:pt>
                <c:pt idx="48">
                  <c:v>1154</c:v>
                </c:pt>
                <c:pt idx="49">
                  <c:v>1166</c:v>
                </c:pt>
                <c:pt idx="50">
                  <c:v>1176</c:v>
                </c:pt>
                <c:pt idx="51">
                  <c:v>1188</c:v>
                </c:pt>
                <c:pt idx="52">
                  <c:v>1200</c:v>
                </c:pt>
                <c:pt idx="53">
                  <c:v>1210</c:v>
                </c:pt>
                <c:pt idx="54">
                  <c:v>1222</c:v>
                </c:pt>
                <c:pt idx="55">
                  <c:v>1232</c:v>
                </c:pt>
                <c:pt idx="56">
                  <c:v>1242</c:v>
                </c:pt>
                <c:pt idx="57">
                  <c:v>1252</c:v>
                </c:pt>
                <c:pt idx="58">
                  <c:v>1282</c:v>
                </c:pt>
              </c:numCache>
            </c:numRef>
          </c:yVal>
        </c:ser>
        <c:ser>
          <c:idx val="7"/>
          <c:order val="7"/>
          <c:tx>
            <c:strRef>
              <c:f>'Resultados CPD'!$KJ$2:$KM$2</c:f>
              <c:strCache>
                <c:ptCount val="1"/>
                <c:pt idx="0">
                  <c:v>Julio 2013</c:v>
                </c:pt>
              </c:strCache>
            </c:strRef>
          </c:tx>
          <c:spPr>
            <a:ln w="19050">
              <a:solidFill>
                <a:srgbClr val="979A0E"/>
              </a:solidFill>
            </a:ln>
          </c:spPr>
          <c:marker>
            <c:symbol val="none"/>
          </c:marker>
          <c:xVal>
            <c:numRef>
              <c:f>'Resultados CPD'!$KM$5:$KM$40</c:f>
              <c:numCache>
                <c:formatCode>0.0</c:formatCode>
                <c:ptCount val="36"/>
                <c:pt idx="1">
                  <c:v>12.905597232142545</c:v>
                </c:pt>
                <c:pt idx="2">
                  <c:v>17.811868991688954</c:v>
                </c:pt>
                <c:pt idx="3">
                  <c:v>12.905597232142545</c:v>
                </c:pt>
                <c:pt idx="4">
                  <c:v>17.811868991688954</c:v>
                </c:pt>
                <c:pt idx="5">
                  <c:v>17.811868991688954</c:v>
                </c:pt>
                <c:pt idx="6">
                  <c:v>38.713558000030012</c:v>
                </c:pt>
                <c:pt idx="7">
                  <c:v>38.713558000030012</c:v>
                </c:pt>
                <c:pt idx="8">
                  <c:v>42.676252450611429</c:v>
                </c:pt>
                <c:pt idx="9">
                  <c:v>14.751274410654798</c:v>
                </c:pt>
                <c:pt idx="10">
                  <c:v>9.0339791779388019</c:v>
                </c:pt>
                <c:pt idx="11">
                  <c:v>8.1951309403500403</c:v>
                </c:pt>
                <c:pt idx="12">
                  <c:v>8.1951309403500403</c:v>
                </c:pt>
                <c:pt idx="13">
                  <c:v>8.1951309403500403</c:v>
                </c:pt>
                <c:pt idx="14">
                  <c:v>5.2039568507697265</c:v>
                </c:pt>
                <c:pt idx="15">
                  <c:v>3.4472179530824691</c:v>
                </c:pt>
                <c:pt idx="16">
                  <c:v>5.2039568507697265</c:v>
                </c:pt>
                <c:pt idx="17">
                  <c:v>4.8981813406022345</c:v>
                </c:pt>
                <c:pt idx="18">
                  <c:v>3.7705291432819652</c:v>
                </c:pt>
                <c:pt idx="19">
                  <c:v>3.6020196932779998</c:v>
                </c:pt>
                <c:pt idx="20">
                  <c:v>1.6951935176573578</c:v>
                </c:pt>
                <c:pt idx="21">
                  <c:v>17.811868991688954</c:v>
                </c:pt>
                <c:pt idx="22">
                  <c:v>3.1726480510417723</c:v>
                </c:pt>
                <c:pt idx="23">
                  <c:v>3.3045435273443609</c:v>
                </c:pt>
                <c:pt idx="24">
                  <c:v>3.4472179530824691</c:v>
                </c:pt>
                <c:pt idx="25">
                  <c:v>3.6020196932779998</c:v>
                </c:pt>
                <c:pt idx="26">
                  <c:v>3.9546105104057667</c:v>
                </c:pt>
                <c:pt idx="27">
                  <c:v>3.6020196932779998</c:v>
                </c:pt>
                <c:pt idx="28">
                  <c:v>2.4710565421533808</c:v>
                </c:pt>
                <c:pt idx="29">
                  <c:v>5.5479955067501745</c:v>
                </c:pt>
                <c:pt idx="30">
                  <c:v>7.4924238566808681</c:v>
                </c:pt>
                <c:pt idx="31">
                  <c:v>7.4924238566808681</c:v>
                </c:pt>
                <c:pt idx="32">
                  <c:v>6.3828800415810445</c:v>
                </c:pt>
                <c:pt idx="33">
                  <c:v>7.4924238566808681</c:v>
                </c:pt>
                <c:pt idx="34">
                  <c:v>14.987496262316172</c:v>
                </c:pt>
                <c:pt idx="35">
                  <c:v>12.905597232142545</c:v>
                </c:pt>
              </c:numCache>
            </c:numRef>
          </c:xVal>
          <c:yVal>
            <c:numRef>
              <c:f>'Resultados CPD'!$KK$5:$KK$40</c:f>
              <c:numCache>
                <c:formatCode>0.0</c:formatCode>
                <c:ptCount val="36"/>
                <c:pt idx="0" formatCode="0">
                  <c:v>0</c:v>
                </c:pt>
                <c:pt idx="1">
                  <c:v>16</c:v>
                </c:pt>
                <c:pt idx="2">
                  <c:v>28</c:v>
                </c:pt>
                <c:pt idx="3">
                  <c:v>44</c:v>
                </c:pt>
                <c:pt idx="4">
                  <c:v>56</c:v>
                </c:pt>
                <c:pt idx="5">
                  <c:v>68</c:v>
                </c:pt>
                <c:pt idx="6">
                  <c:v>74</c:v>
                </c:pt>
                <c:pt idx="7">
                  <c:v>80</c:v>
                </c:pt>
                <c:pt idx="8">
                  <c:v>135</c:v>
                </c:pt>
                <c:pt idx="9">
                  <c:v>206</c:v>
                </c:pt>
                <c:pt idx="10">
                  <c:v>228</c:v>
                </c:pt>
                <c:pt idx="11">
                  <c:v>252</c:v>
                </c:pt>
                <c:pt idx="12">
                  <c:v>276</c:v>
                </c:pt>
                <c:pt idx="13">
                  <c:v>300</c:v>
                </c:pt>
                <c:pt idx="14">
                  <c:v>336</c:v>
                </c:pt>
                <c:pt idx="15">
                  <c:v>388</c:v>
                </c:pt>
                <c:pt idx="16">
                  <c:v>424</c:v>
                </c:pt>
                <c:pt idx="17">
                  <c:v>462</c:v>
                </c:pt>
                <c:pt idx="18">
                  <c:v>510</c:v>
                </c:pt>
                <c:pt idx="19">
                  <c:v>560</c:v>
                </c:pt>
                <c:pt idx="20">
                  <c:v>658</c:v>
                </c:pt>
                <c:pt idx="21">
                  <c:v>670</c:v>
                </c:pt>
                <c:pt idx="22">
                  <c:v>726</c:v>
                </c:pt>
                <c:pt idx="23">
                  <c:v>780</c:v>
                </c:pt>
                <c:pt idx="24">
                  <c:v>832</c:v>
                </c:pt>
                <c:pt idx="25">
                  <c:v>882</c:v>
                </c:pt>
                <c:pt idx="26">
                  <c:v>928</c:v>
                </c:pt>
                <c:pt idx="27">
                  <c:v>978</c:v>
                </c:pt>
                <c:pt idx="28">
                  <c:v>1048</c:v>
                </c:pt>
                <c:pt idx="29">
                  <c:v>1082</c:v>
                </c:pt>
                <c:pt idx="30">
                  <c:v>1108</c:v>
                </c:pt>
                <c:pt idx="31">
                  <c:v>1134</c:v>
                </c:pt>
                <c:pt idx="32">
                  <c:v>1164</c:v>
                </c:pt>
                <c:pt idx="33">
                  <c:v>1190</c:v>
                </c:pt>
                <c:pt idx="34">
                  <c:v>1218</c:v>
                </c:pt>
                <c:pt idx="35">
                  <c:v>1234</c:v>
                </c:pt>
              </c:numCache>
            </c:numRef>
          </c:yVal>
        </c:ser>
        <c:ser>
          <c:idx val="8"/>
          <c:order val="8"/>
          <c:tx>
            <c:strRef>
              <c:f>'Resultados CPD'!$KN$2:$KQ$2</c:f>
              <c:strCache>
                <c:ptCount val="1"/>
                <c:pt idx="0">
                  <c:v>Noviembre 2013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'Resultados CPD'!$KQ$5:$KQ$47</c:f>
              <c:numCache>
                <c:formatCode>0.0</c:formatCode>
                <c:ptCount val="43"/>
                <c:pt idx="1">
                  <c:v>11.310642665625572</c:v>
                </c:pt>
                <c:pt idx="2">
                  <c:v>32.574869380475917</c:v>
                </c:pt>
                <c:pt idx="3">
                  <c:v>15.741101293213347</c:v>
                </c:pt>
                <c:pt idx="4">
                  <c:v>12.905597232142545</c:v>
                </c:pt>
                <c:pt idx="5">
                  <c:v>21.847034160840622</c:v>
                </c:pt>
                <c:pt idx="6">
                  <c:v>21.847034160840622</c:v>
                </c:pt>
                <c:pt idx="7">
                  <c:v>28.049924867777989</c:v>
                </c:pt>
                <c:pt idx="8">
                  <c:v>38.713558000030012</c:v>
                </c:pt>
                <c:pt idx="9">
                  <c:v>17.169600903479989</c:v>
                </c:pt>
                <c:pt idx="10">
                  <c:v>11.310642665625572</c:v>
                </c:pt>
                <c:pt idx="11">
                  <c:v>6.3828800415810445</c:v>
                </c:pt>
                <c:pt idx="12">
                  <c:v>5.5479955067501745</c:v>
                </c:pt>
                <c:pt idx="13">
                  <c:v>5.0466891679524872</c:v>
                </c:pt>
                <c:pt idx="14">
                  <c:v>3.2373248095318252</c:v>
                </c:pt>
                <c:pt idx="15">
                  <c:v>2.936723694841437</c:v>
                </c:pt>
                <c:pt idx="16">
                  <c:v>2.2536229900716966</c:v>
                </c:pt>
                <c:pt idx="17">
                  <c:v>3.3045435273443609</c:v>
                </c:pt>
                <c:pt idx="18">
                  <c:v>10.051685518792686</c:v>
                </c:pt>
                <c:pt idx="19">
                  <c:v>3.9546105104057667</c:v>
                </c:pt>
                <c:pt idx="20">
                  <c:v>3.2373248095318252</c:v>
                </c:pt>
                <c:pt idx="21">
                  <c:v>4.0531667598478105</c:v>
                </c:pt>
                <c:pt idx="22">
                  <c:v>4.1564780377707766</c:v>
                </c:pt>
                <c:pt idx="23">
                  <c:v>5.2039568507697265</c:v>
                </c:pt>
                <c:pt idx="24">
                  <c:v>5.9377855984780208</c:v>
                </c:pt>
                <c:pt idx="25">
                  <c:v>5.9377855984780208</c:v>
                </c:pt>
                <c:pt idx="26">
                  <c:v>6.8956544871848973</c:v>
                </c:pt>
                <c:pt idx="27">
                  <c:v>6.8956544871848973</c:v>
                </c:pt>
                <c:pt idx="28">
                  <c:v>8.1951309403500403</c:v>
                </c:pt>
                <c:pt idx="29">
                  <c:v>7.4924238566808681</c:v>
                </c:pt>
                <c:pt idx="30">
                  <c:v>7.4924238566808681</c:v>
                </c:pt>
                <c:pt idx="31">
                  <c:v>9.0339791779388019</c:v>
                </c:pt>
                <c:pt idx="32">
                  <c:v>9.0339791779388019</c:v>
                </c:pt>
                <c:pt idx="33">
                  <c:v>11.310642665625572</c:v>
                </c:pt>
                <c:pt idx="34">
                  <c:v>10.051685518792686</c:v>
                </c:pt>
                <c:pt idx="35">
                  <c:v>10.646048851614205</c:v>
                </c:pt>
                <c:pt idx="36">
                  <c:v>16.28455641975409</c:v>
                </c:pt>
                <c:pt idx="37">
                  <c:v>14.987496262316172</c:v>
                </c:pt>
                <c:pt idx="38">
                  <c:v>10.051685518792686</c:v>
                </c:pt>
                <c:pt idx="39">
                  <c:v>12.905597232142545</c:v>
                </c:pt>
                <c:pt idx="40">
                  <c:v>10.051685518792686</c:v>
                </c:pt>
                <c:pt idx="41">
                  <c:v>11.310642665625572</c:v>
                </c:pt>
                <c:pt idx="42">
                  <c:v>14.987496262316172</c:v>
                </c:pt>
              </c:numCache>
            </c:numRef>
          </c:xVal>
          <c:yVal>
            <c:numRef>
              <c:f>'Resultados CPD'!$KO$5:$KO$47</c:f>
              <c:numCache>
                <c:formatCode>0.0</c:formatCode>
                <c:ptCount val="43"/>
                <c:pt idx="0">
                  <c:v>0</c:v>
                </c:pt>
                <c:pt idx="1">
                  <c:v>18</c:v>
                </c:pt>
                <c:pt idx="2">
                  <c:v>25</c:v>
                </c:pt>
                <c:pt idx="3">
                  <c:v>92</c:v>
                </c:pt>
                <c:pt idx="4">
                  <c:v>108</c:v>
                </c:pt>
                <c:pt idx="5">
                  <c:v>118</c:v>
                </c:pt>
                <c:pt idx="6">
                  <c:v>128</c:v>
                </c:pt>
                <c:pt idx="7">
                  <c:v>120</c:v>
                </c:pt>
                <c:pt idx="8">
                  <c:v>150</c:v>
                </c:pt>
                <c:pt idx="9">
                  <c:v>212</c:v>
                </c:pt>
                <c:pt idx="10">
                  <c:v>230</c:v>
                </c:pt>
                <c:pt idx="11">
                  <c:v>260</c:v>
                </c:pt>
                <c:pt idx="12">
                  <c:v>294</c:v>
                </c:pt>
                <c:pt idx="13">
                  <c:v>331</c:v>
                </c:pt>
                <c:pt idx="14">
                  <c:v>386</c:v>
                </c:pt>
                <c:pt idx="15">
                  <c:v>446</c:v>
                </c:pt>
                <c:pt idx="16">
                  <c:v>522</c:v>
                </c:pt>
                <c:pt idx="17">
                  <c:v>576</c:v>
                </c:pt>
                <c:pt idx="18">
                  <c:v>596</c:v>
                </c:pt>
                <c:pt idx="19">
                  <c:v>642</c:v>
                </c:pt>
                <c:pt idx="20">
                  <c:v>697</c:v>
                </c:pt>
                <c:pt idx="21">
                  <c:v>742</c:v>
                </c:pt>
                <c:pt idx="22">
                  <c:v>786</c:v>
                </c:pt>
                <c:pt idx="23">
                  <c:v>822</c:v>
                </c:pt>
                <c:pt idx="24">
                  <c:v>854</c:v>
                </c:pt>
                <c:pt idx="25">
                  <c:v>886</c:v>
                </c:pt>
                <c:pt idx="26">
                  <c:v>914</c:v>
                </c:pt>
                <c:pt idx="27">
                  <c:v>942</c:v>
                </c:pt>
                <c:pt idx="28">
                  <c:v>966</c:v>
                </c:pt>
                <c:pt idx="29">
                  <c:v>992</c:v>
                </c:pt>
                <c:pt idx="30">
                  <c:v>1018</c:v>
                </c:pt>
                <c:pt idx="31">
                  <c:v>1040</c:v>
                </c:pt>
                <c:pt idx="32">
                  <c:v>1062</c:v>
                </c:pt>
                <c:pt idx="33">
                  <c:v>1080</c:v>
                </c:pt>
                <c:pt idx="34">
                  <c:v>1100</c:v>
                </c:pt>
                <c:pt idx="35">
                  <c:v>1119</c:v>
                </c:pt>
                <c:pt idx="36">
                  <c:v>1132</c:v>
                </c:pt>
                <c:pt idx="37">
                  <c:v>1146</c:v>
                </c:pt>
                <c:pt idx="38">
                  <c:v>1166</c:v>
                </c:pt>
                <c:pt idx="39">
                  <c:v>1182</c:v>
                </c:pt>
                <c:pt idx="40">
                  <c:v>1202</c:v>
                </c:pt>
                <c:pt idx="41">
                  <c:v>1220</c:v>
                </c:pt>
                <c:pt idx="42">
                  <c:v>1234</c:v>
                </c:pt>
              </c:numCache>
            </c:numRef>
          </c:yVal>
        </c:ser>
        <c:axId val="78625792"/>
        <c:axId val="78641024"/>
      </c:scatterChart>
      <c:valAx>
        <c:axId val="78625792"/>
        <c:scaling>
          <c:orientation val="minMax"/>
          <c:max val="150"/>
          <c:min val="0"/>
        </c:scaling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s-CR"/>
                  <a:t>CBR (%)</a:t>
                </a:r>
              </a:p>
            </c:rich>
          </c:tx>
          <c:layout>
            <c:manualLayout>
              <c:xMode val="edge"/>
              <c:yMode val="edge"/>
              <c:x val="0.44468441450202467"/>
              <c:y val="9.6041697519477743E-4"/>
            </c:manualLayout>
          </c:layout>
        </c:title>
        <c:numFmt formatCode="0" sourceLinked="0"/>
        <c:majorTickMark val="none"/>
        <c:tickLblPos val="nextTo"/>
        <c:crossAx val="78641024"/>
        <c:crosses val="autoZero"/>
        <c:crossBetween val="midCat"/>
      </c:valAx>
      <c:valAx>
        <c:axId val="78641024"/>
        <c:scaling>
          <c:orientation val="maxMin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R"/>
                  <a:t>Penetración (mm)</a:t>
                </a:r>
              </a:p>
            </c:rich>
          </c:tx>
          <c:layout>
            <c:manualLayout>
              <c:xMode val="edge"/>
              <c:yMode val="edge"/>
              <c:x val="2.7778871391076192E-3"/>
              <c:y val="0.33984363334469392"/>
            </c:manualLayout>
          </c:layout>
        </c:title>
        <c:numFmt formatCode="0" sourceLinked="1"/>
        <c:majorTickMark val="none"/>
        <c:tickLblPos val="nextTo"/>
        <c:crossAx val="786257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588023814818711"/>
          <c:y val="0.37010174656945283"/>
          <c:w val="0.28919231718016997"/>
          <c:h val="0.59731037647189988"/>
        </c:manualLayout>
      </c:layout>
      <c:spPr>
        <a:solidFill>
          <a:sysClr val="window" lastClr="FFFFFF"/>
        </a:solidFill>
        <a:ln>
          <a:solidFill>
            <a:schemeClr val="tx1"/>
          </a:solidFill>
        </a:ln>
      </c:spPr>
      <c:txPr>
        <a:bodyPr/>
        <a:lstStyle/>
        <a:p>
          <a:pPr>
            <a:defRPr sz="1500"/>
          </a:pPr>
          <a:endParaRPr lang="es-CR"/>
        </a:p>
      </c:txPr>
    </c:legend>
    <c:plotVisOnly val="1"/>
  </c:chart>
  <c:txPr>
    <a:bodyPr/>
    <a:lstStyle/>
    <a:p>
      <a:pPr>
        <a:defRPr sz="2000"/>
      </a:pPr>
      <a:endParaRPr lang="es-C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'Resultados LWD'!$A$3</c:f>
              <c:strCache>
                <c:ptCount val="1"/>
                <c:pt idx="0">
                  <c:v>14/02/2012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Ref>
              <c:f>'Resultados LWD'!$E$22</c:f>
              <c:numCache>
                <c:formatCode>0.0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'Resultados LWD'!$G$3</c:f>
              <c:strCache>
                <c:ptCount val="1"/>
                <c:pt idx="0">
                  <c:v>15/02/2012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Ref>
              <c:f>'Resultados LWD'!$K$24</c:f>
              <c:numCache>
                <c:formatCode>0.0</c:formatCode>
                <c:ptCount val="1"/>
                <c:pt idx="0">
                  <c:v>24.666666666666668</c:v>
                </c:pt>
              </c:numCache>
            </c:numRef>
          </c:val>
        </c:ser>
        <c:ser>
          <c:idx val="2"/>
          <c:order val="2"/>
          <c:tx>
            <c:strRef>
              <c:f>'Resultados LWD'!$M$3</c:f>
              <c:strCache>
                <c:ptCount val="1"/>
                <c:pt idx="0">
                  <c:v>13/03/2012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Ref>
              <c:f>'Resultados LWD'!$Q$21</c:f>
              <c:numCache>
                <c:formatCode>0.0</c:formatCode>
                <c:ptCount val="1"/>
                <c:pt idx="0">
                  <c:v>24.666666666666668</c:v>
                </c:pt>
              </c:numCache>
            </c:numRef>
          </c:val>
        </c:ser>
        <c:ser>
          <c:idx val="3"/>
          <c:order val="3"/>
          <c:tx>
            <c:strRef>
              <c:f>'Resultados LWD'!$S$3</c:f>
              <c:strCache>
                <c:ptCount val="1"/>
                <c:pt idx="0">
                  <c:v>12/04/2012</c:v>
                </c:pt>
              </c:strCache>
            </c:strRef>
          </c:tx>
          <c:spPr>
            <a:solidFill>
              <a:srgbClr val="CC706E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Ref>
              <c:f>'Resultados LWD'!$W$21</c:f>
              <c:numCache>
                <c:formatCode>0.0</c:formatCode>
                <c:ptCount val="1"/>
                <c:pt idx="0">
                  <c:v>17</c:v>
                </c:pt>
              </c:numCache>
            </c:numRef>
          </c:val>
        </c:ser>
        <c:ser>
          <c:idx val="9"/>
          <c:order val="4"/>
          <c:tx>
            <c:strRef>
              <c:f>'Resultados LWD'!$Y$3:$AC$3</c:f>
              <c:strCache>
                <c:ptCount val="1"/>
                <c:pt idx="0">
                  <c:v>12/06/2012</c:v>
                </c:pt>
              </c:strCache>
            </c:strRef>
          </c:tx>
          <c:spPr>
            <a:solidFill>
              <a:srgbClr val="C1524F"/>
            </a:solidFill>
          </c:spPr>
          <c:dLbls>
            <c:dLbl>
              <c:idx val="0"/>
              <c:layout>
                <c:manualLayout>
                  <c:x val="0"/>
                  <c:y val="0"/>
                </c:manualLayout>
              </c:layout>
              <c:dLblPos val="inBase"/>
              <c:showSerName val="1"/>
            </c:dLbl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LWD'!$AC$21</c:f>
              <c:numCache>
                <c:formatCode>0.0</c:formatCode>
                <c:ptCount val="1"/>
                <c:pt idx="0">
                  <c:v>13.666666666666712</c:v>
                </c:pt>
              </c:numCache>
            </c:numRef>
          </c:val>
        </c:ser>
        <c:ser>
          <c:idx val="11"/>
          <c:order val="5"/>
          <c:tx>
            <c:strRef>
              <c:f>'Resultados LWD'!$AE$3</c:f>
              <c:strCache>
                <c:ptCount val="1"/>
                <c:pt idx="0">
                  <c:v>17/09/2012</c:v>
                </c:pt>
              </c:strCache>
            </c:strRef>
          </c:tx>
          <c:spPr>
            <a:solidFill>
              <a:srgbClr val="9A3836"/>
            </a:solidFill>
          </c:spPr>
          <c:dLbls>
            <c:dLbl>
              <c:idx val="0"/>
              <c:layout>
                <c:manualLayout>
                  <c:x val="-2.4474652546654652E-3"/>
                  <c:y val="-8.7177278853773996E-3"/>
                </c:manualLayout>
              </c:layout>
              <c:dLblPos val="inBase"/>
              <c:showSerName val="1"/>
            </c:dLbl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LWD'!$AI$21</c:f>
              <c:numCache>
                <c:formatCode>0.0</c:formatCode>
                <c:ptCount val="1"/>
                <c:pt idx="0">
                  <c:v>10.666666666666712</c:v>
                </c:pt>
              </c:numCache>
            </c:numRef>
          </c:val>
        </c:ser>
        <c:ser>
          <c:idx val="13"/>
          <c:order val="6"/>
          <c:tx>
            <c:strRef>
              <c:f>'Resultados LWD'!$AK$3:$AO$3</c:f>
              <c:strCache>
                <c:ptCount val="1"/>
                <c:pt idx="0">
                  <c:v>28/11/2012</c:v>
                </c:pt>
              </c:strCache>
            </c:strRef>
          </c:tx>
          <c:spPr>
            <a:solidFill>
              <a:srgbClr val="632523"/>
            </a:solidFill>
          </c:spPr>
          <c:dLbls>
            <c:dLbl>
              <c:idx val="0"/>
              <c:layout>
                <c:manualLayout>
                  <c:x val="-2.4476579684650996E-3"/>
                  <c:y val="-5.3334960607008897E-3"/>
                </c:manualLayout>
              </c:layout>
              <c:dLblPos val="inBase"/>
              <c:showSerName val="1"/>
            </c:dLbl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LWD'!$AO$21</c:f>
              <c:numCache>
                <c:formatCode>0.0</c:formatCode>
                <c:ptCount val="1"/>
                <c:pt idx="0">
                  <c:v>10.25</c:v>
                </c:pt>
              </c:numCache>
            </c:numRef>
          </c:val>
        </c:ser>
        <c:ser>
          <c:idx val="15"/>
          <c:order val="7"/>
          <c:tx>
            <c:strRef>
              <c:f>'Resultados LWD'!$AQ$3:$AU$3</c:f>
              <c:strCache>
                <c:ptCount val="1"/>
                <c:pt idx="0">
                  <c:v>03/03/2013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LWD'!$AU$21</c:f>
              <c:numCache>
                <c:formatCode>0.0</c:formatCode>
                <c:ptCount val="1"/>
                <c:pt idx="0">
                  <c:v>18</c:v>
                </c:pt>
              </c:numCache>
            </c:numRef>
          </c:val>
        </c:ser>
        <c:ser>
          <c:idx val="17"/>
          <c:order val="8"/>
          <c:tx>
            <c:strRef>
              <c:f>'Resultados LWD'!$AW$3:$BA$3</c:f>
              <c:strCache>
                <c:ptCount val="1"/>
                <c:pt idx="0">
                  <c:v>29/07/2013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-1.9492642360243221E-3"/>
                </c:manualLayout>
              </c:layout>
              <c:dLblPos val="inBase"/>
              <c:showSerName val="1"/>
            </c:dLbl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LWD'!$BA$21</c:f>
              <c:numCache>
                <c:formatCode>0.0</c:formatCode>
                <c:ptCount val="1"/>
                <c:pt idx="0">
                  <c:v>12.521739130434783</c:v>
                </c:pt>
              </c:numCache>
            </c:numRef>
          </c:val>
        </c:ser>
        <c:ser>
          <c:idx val="19"/>
          <c:order val="9"/>
          <c:tx>
            <c:strRef>
              <c:f>'Resultados LWD'!$BC$3:$BG$3</c:f>
              <c:strCache>
                <c:ptCount val="1"/>
                <c:pt idx="0">
                  <c:v>05/11/2013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LWD'!$BG$20</c:f>
              <c:numCache>
                <c:formatCode>0.0</c:formatCode>
                <c:ptCount val="1"/>
                <c:pt idx="0">
                  <c:v>13.333333333333334</c:v>
                </c:pt>
              </c:numCache>
            </c:numRef>
          </c:val>
        </c:ser>
        <c:ser>
          <c:idx val="4"/>
          <c:order val="10"/>
          <c:tx>
            <c:v>.</c:v>
          </c:tx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5"/>
          <c:order val="11"/>
          <c:tx>
            <c:strRef>
              <c:f>'Resultados LWD'!$A$4</c:f>
              <c:strCache>
                <c:ptCount val="1"/>
                <c:pt idx="0">
                  <c:v>14/02/2012</c:v>
                </c:pt>
              </c:strCache>
            </c:strRef>
          </c:tx>
          <c:spPr>
            <a:solidFill>
              <a:srgbClr val="DCE6F2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Ref>
              <c:f>'Resultados LWD'!$E$25</c:f>
              <c:numCache>
                <c:formatCode>0.0</c:formatCode>
                <c:ptCount val="1"/>
                <c:pt idx="0">
                  <c:v>23</c:v>
                </c:pt>
              </c:numCache>
            </c:numRef>
          </c:val>
        </c:ser>
        <c:ser>
          <c:idx val="6"/>
          <c:order val="12"/>
          <c:tx>
            <c:strRef>
              <c:f>'Resultados LWD'!$G$4</c:f>
              <c:strCache>
                <c:ptCount val="1"/>
                <c:pt idx="0">
                  <c:v>15/02/2012</c:v>
                </c:pt>
              </c:strCache>
            </c:strRef>
          </c:tx>
          <c:spPr>
            <a:solidFill>
              <a:srgbClr val="B9CDE5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Ref>
              <c:f>'Resultados LWD'!$K$27</c:f>
              <c:numCache>
                <c:formatCode>0.0</c:formatCode>
                <c:ptCount val="1"/>
                <c:pt idx="0">
                  <c:v>28</c:v>
                </c:pt>
              </c:numCache>
            </c:numRef>
          </c:val>
        </c:ser>
        <c:ser>
          <c:idx val="7"/>
          <c:order val="13"/>
          <c:tx>
            <c:strRef>
              <c:f>'Resultados LWD'!$M$4</c:f>
              <c:strCache>
                <c:ptCount val="1"/>
                <c:pt idx="0">
                  <c:v>13/03/2012</c:v>
                </c:pt>
              </c:strCache>
            </c:strRef>
          </c:tx>
          <c:spPr>
            <a:solidFill>
              <a:srgbClr val="95B3D7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Ref>
              <c:f>'Resultados LWD'!$Q$24</c:f>
              <c:numCache>
                <c:formatCode>0.0</c:formatCode>
                <c:ptCount val="1"/>
                <c:pt idx="0">
                  <c:v>28.666666666666668</c:v>
                </c:pt>
              </c:numCache>
            </c:numRef>
          </c:val>
        </c:ser>
        <c:ser>
          <c:idx val="8"/>
          <c:order val="14"/>
          <c:tx>
            <c:strRef>
              <c:f>'Resultados LWD'!$S$4</c:f>
              <c:strCache>
                <c:ptCount val="1"/>
                <c:pt idx="0">
                  <c:v>12/04/2012</c:v>
                </c:pt>
              </c:strCache>
            </c:strRef>
          </c:tx>
          <c:spPr>
            <a:solidFill>
              <a:srgbClr val="749BCA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cat>
            <c:numLit>
              <c:formatCode>General</c:formatCode>
              <c:ptCount val="1"/>
              <c:pt idx="0">
                <c:v>0</c:v>
              </c:pt>
            </c:numLit>
          </c:cat>
          <c:val>
            <c:numRef>
              <c:f>'Resultados LWD'!$W$24</c:f>
              <c:numCache>
                <c:formatCode>0.0</c:formatCode>
                <c:ptCount val="1"/>
                <c:pt idx="0">
                  <c:v>20</c:v>
                </c:pt>
              </c:numCache>
            </c:numRef>
          </c:val>
        </c:ser>
        <c:ser>
          <c:idx val="10"/>
          <c:order val="15"/>
          <c:tx>
            <c:strRef>
              <c:f>'Resultados LWD'!$Y$3:$AC$3</c:f>
              <c:strCache>
                <c:ptCount val="1"/>
                <c:pt idx="0">
                  <c:v>12/06/2012</c:v>
                </c:pt>
              </c:strCache>
            </c:strRef>
          </c:tx>
          <c:spPr>
            <a:solidFill>
              <a:srgbClr val="477BB9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LWD'!$AC$24</c:f>
              <c:numCache>
                <c:formatCode>0.0</c:formatCode>
                <c:ptCount val="1"/>
                <c:pt idx="0">
                  <c:v>14.666666666666712</c:v>
                </c:pt>
              </c:numCache>
            </c:numRef>
          </c:val>
        </c:ser>
        <c:ser>
          <c:idx val="12"/>
          <c:order val="16"/>
          <c:tx>
            <c:strRef>
              <c:f>'Resultados LWD'!$AE$4</c:f>
              <c:strCache>
                <c:ptCount val="1"/>
                <c:pt idx="0">
                  <c:v>17/09/2012</c:v>
                </c:pt>
              </c:strCache>
            </c:strRef>
          </c:tx>
          <c:spPr>
            <a:solidFill>
              <a:srgbClr val="396497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LWD'!$AI$24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</c:ser>
        <c:ser>
          <c:idx val="14"/>
          <c:order val="17"/>
          <c:tx>
            <c:strRef>
              <c:f>'Resultados LWD'!$AK$3:$AO$3</c:f>
              <c:strCache>
                <c:ptCount val="1"/>
                <c:pt idx="0">
                  <c:v>28/11/2012</c:v>
                </c:pt>
              </c:strCache>
            </c:strRef>
          </c:tx>
          <c:spPr>
            <a:solidFill>
              <a:srgbClr val="254061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LWD'!$AO$25</c:f>
              <c:numCache>
                <c:formatCode>0.0</c:formatCode>
                <c:ptCount val="1"/>
                <c:pt idx="0">
                  <c:v>12</c:v>
                </c:pt>
              </c:numCache>
            </c:numRef>
          </c:val>
        </c:ser>
        <c:ser>
          <c:idx val="16"/>
          <c:order val="18"/>
          <c:tx>
            <c:strRef>
              <c:f>'Resultados LWD'!$AQ$3:$AU$3</c:f>
              <c:strCache>
                <c:ptCount val="1"/>
                <c:pt idx="0">
                  <c:v>03/03/2013</c:v>
                </c:pt>
              </c:strCache>
            </c:strRef>
          </c:tx>
          <c:spPr>
            <a:solidFill>
              <a:srgbClr val="34411B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LWD'!$AU$24</c:f>
              <c:numCache>
                <c:formatCode>0.0</c:formatCode>
                <c:ptCount val="1"/>
                <c:pt idx="0">
                  <c:v>20</c:v>
                </c:pt>
              </c:numCache>
            </c:numRef>
          </c:val>
        </c:ser>
        <c:ser>
          <c:idx val="18"/>
          <c:order val="19"/>
          <c:tx>
            <c:strRef>
              <c:f>'Resultados LWD'!$AW$3:$BA$3</c:f>
              <c:strCache>
                <c:ptCount val="1"/>
                <c:pt idx="0">
                  <c:v>29/07/2013</c:v>
                </c:pt>
              </c:strCache>
            </c:strRef>
          </c:tx>
          <c:spPr>
            <a:solidFill>
              <a:srgbClr val="556A2C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LWD'!$BA$23</c:f>
              <c:numCache>
                <c:formatCode>0.0</c:formatCode>
                <c:ptCount val="1"/>
                <c:pt idx="0">
                  <c:v>14.666666666666712</c:v>
                </c:pt>
              </c:numCache>
            </c:numRef>
          </c:val>
        </c:ser>
        <c:ser>
          <c:idx val="21"/>
          <c:order val="20"/>
          <c:tx>
            <c:strRef>
              <c:f>'Resultados LWD'!$BC$3:$BG$3</c:f>
              <c:strCache>
                <c:ptCount val="1"/>
                <c:pt idx="0">
                  <c:v>05/11/2013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LWD'!$BG$23</c:f>
              <c:numCache>
                <c:formatCode>0.0</c:formatCode>
                <c:ptCount val="1"/>
                <c:pt idx="0">
                  <c:v>17.666666666666668</c:v>
                </c:pt>
              </c:numCache>
            </c:numRef>
          </c:val>
        </c:ser>
        <c:ser>
          <c:idx val="20"/>
          <c:order val="21"/>
          <c:tx>
            <c:strRef>
              <c:f>'Resultados LWD'!$AW$3:$BA$3</c:f>
              <c:strCache>
                <c:ptCount val="1"/>
                <c:pt idx="0">
                  <c:v>29/07/2013</c:v>
                </c:pt>
              </c:strCache>
            </c:strRef>
          </c:tx>
          <c:spPr>
            <a:solidFill>
              <a:srgbClr val="303C18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R"/>
              </a:p>
            </c:txPr>
            <c:dLblPos val="inBase"/>
            <c:showSerName val="1"/>
          </c:dLbls>
          <c:val>
            <c:numRef>
              <c:f>'Resultados LWD'!$BA$25</c:f>
              <c:numCache>
                <c:formatCode>General</c:formatCode>
                <c:ptCount val="1"/>
              </c:numCache>
            </c:numRef>
          </c:val>
        </c:ser>
        <c:axId val="83990784"/>
        <c:axId val="86999424"/>
      </c:barChart>
      <c:catAx>
        <c:axId val="8399078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500"/>
                </a:pPr>
                <a:r>
                  <a:rPr lang="es-CR" sz="1500" dirty="0" smtClean="0"/>
                  <a:t>Carga </a:t>
                </a:r>
                <a:r>
                  <a:rPr lang="es-CR" sz="1500" dirty="0"/>
                  <a:t>I (~4.8 </a:t>
                </a:r>
                <a:r>
                  <a:rPr lang="es-CR" sz="1500" dirty="0" err="1"/>
                  <a:t>kPa</a:t>
                </a:r>
                <a:r>
                  <a:rPr lang="es-CR" sz="1500" dirty="0" smtClean="0"/>
                  <a:t>)                                                  </a:t>
                </a:r>
                <a:r>
                  <a:rPr lang="es-CR" sz="1500" dirty="0"/>
                  <a:t>Carga II (~6.7 </a:t>
                </a:r>
                <a:r>
                  <a:rPr lang="es-CR" sz="1500" dirty="0" err="1"/>
                  <a:t>kPa</a:t>
                </a:r>
                <a:r>
                  <a:rPr lang="es-CR" sz="1500" dirty="0"/>
                  <a:t>)                  </a:t>
                </a:r>
              </a:p>
            </c:rich>
          </c:tx>
          <c:layout>
            <c:manualLayout>
              <c:xMode val="edge"/>
              <c:yMode val="edge"/>
              <c:x val="0.19564782497254052"/>
              <c:y val="0.93222574072277253"/>
            </c:manualLayout>
          </c:layout>
        </c:title>
        <c:numFmt formatCode="General" sourceLinked="1"/>
        <c:majorTickMark val="none"/>
        <c:tickLblPos val="none"/>
        <c:crossAx val="86999424"/>
        <c:crosses val="autoZero"/>
        <c:auto val="1"/>
        <c:lblAlgn val="ctr"/>
        <c:lblOffset val="100"/>
      </c:catAx>
      <c:valAx>
        <c:axId val="869994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R"/>
                  <a:t>Módulo de elasticidad  (MPa)</a:t>
                </a:r>
              </a:p>
            </c:rich>
          </c:tx>
          <c:layout/>
        </c:title>
        <c:numFmt formatCode="0.0" sourceLinked="1"/>
        <c:tickLblPos val="nextTo"/>
        <c:crossAx val="83990784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es-C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R"/>
  <c:chart>
    <c:autoTitleDeleted val="1"/>
    <c:plotArea>
      <c:layout>
        <c:manualLayout>
          <c:layoutTarget val="inner"/>
          <c:xMode val="edge"/>
          <c:yMode val="edge"/>
          <c:x val="0.15110305439681962"/>
          <c:y val="0.12497449488308122"/>
          <c:w val="0.81333331924714236"/>
          <c:h val="0.75958631133872245"/>
        </c:manualLayout>
      </c:layout>
      <c:scatterChart>
        <c:scatterStyle val="lineMarker"/>
        <c:ser>
          <c:idx val="0"/>
          <c:order val="0"/>
          <c:tx>
            <c:strRef>
              <c:f>'Resultados CPD'!$HO$2:$HR$2</c:f>
              <c:strCache>
                <c:ptCount val="1"/>
                <c:pt idx="0">
                  <c:v>14 de Febrero 2012</c:v>
                </c:pt>
              </c:strCache>
            </c:strRef>
          </c:tx>
          <c:spPr>
            <a:ln w="31750">
              <a:solidFill>
                <a:srgbClr val="E6B9B8"/>
              </a:solidFill>
              <a:prstDash val="sysDot"/>
            </a:ln>
          </c:spPr>
          <c:marker>
            <c:symbol val="none"/>
          </c:marker>
          <c:xVal>
            <c:numRef>
              <c:f>'Resultados CPD'!$HR$5:$HR$58</c:f>
              <c:numCache>
                <c:formatCode>0.0</c:formatCode>
                <c:ptCount val="54"/>
                <c:pt idx="0">
                  <c:v>2.7319384898888392</c:v>
                </c:pt>
                <c:pt idx="1">
                  <c:v>10.051685518792665</c:v>
                </c:pt>
                <c:pt idx="2">
                  <c:v>17.811868991688883</c:v>
                </c:pt>
                <c:pt idx="3">
                  <c:v>17.811868991688883</c:v>
                </c:pt>
                <c:pt idx="4">
                  <c:v>14.987496262316172</c:v>
                </c:pt>
                <c:pt idx="5">
                  <c:v>11.310642665625572</c:v>
                </c:pt>
                <c:pt idx="6">
                  <c:v>14.987496262316172</c:v>
                </c:pt>
                <c:pt idx="7">
                  <c:v>17.811868991688883</c:v>
                </c:pt>
                <c:pt idx="8">
                  <c:v>17.811868991688883</c:v>
                </c:pt>
                <c:pt idx="9">
                  <c:v>17.811868991688883</c:v>
                </c:pt>
                <c:pt idx="10">
                  <c:v>17.811868991688883</c:v>
                </c:pt>
                <c:pt idx="11">
                  <c:v>14.987496262316172</c:v>
                </c:pt>
                <c:pt idx="12">
                  <c:v>11.310642665625572</c:v>
                </c:pt>
                <c:pt idx="13">
                  <c:v>8.1951309403500403</c:v>
                </c:pt>
                <c:pt idx="14">
                  <c:v>9.0339791779388019</c:v>
                </c:pt>
                <c:pt idx="15">
                  <c:v>6.6298962171348279</c:v>
                </c:pt>
                <c:pt idx="16">
                  <c:v>6.1527233879763887</c:v>
                </c:pt>
                <c:pt idx="17">
                  <c:v>5.5479955067501745</c:v>
                </c:pt>
                <c:pt idx="18">
                  <c:v>6.3828800415810445</c:v>
                </c:pt>
                <c:pt idx="19">
                  <c:v>7.4924238566808681</c:v>
                </c:pt>
                <c:pt idx="20">
                  <c:v>7.4924238566808681</c:v>
                </c:pt>
                <c:pt idx="21">
                  <c:v>8.1951309403500403</c:v>
                </c:pt>
                <c:pt idx="22">
                  <c:v>6.3828800415810445</c:v>
                </c:pt>
                <c:pt idx="23">
                  <c:v>6.3828800415810445</c:v>
                </c:pt>
                <c:pt idx="24">
                  <c:v>6.8956544871848973</c:v>
                </c:pt>
                <c:pt idx="25">
                  <c:v>7.4924238566808681</c:v>
                </c:pt>
                <c:pt idx="26">
                  <c:v>7.4924238566808681</c:v>
                </c:pt>
                <c:pt idx="27">
                  <c:v>5.9377855984780208</c:v>
                </c:pt>
                <c:pt idx="28">
                  <c:v>5.5479955067501745</c:v>
                </c:pt>
                <c:pt idx="29">
                  <c:v>7.4924238566808681</c:v>
                </c:pt>
                <c:pt idx="30">
                  <c:v>9.0339791779388019</c:v>
                </c:pt>
                <c:pt idx="31">
                  <c:v>10.051685518792665</c:v>
                </c:pt>
                <c:pt idx="32">
                  <c:v>12.905597232142519</c:v>
                </c:pt>
                <c:pt idx="33">
                  <c:v>12.905597232142519</c:v>
                </c:pt>
                <c:pt idx="34">
                  <c:v>11.310642665625572</c:v>
                </c:pt>
                <c:pt idx="35">
                  <c:v>10.051685518792665</c:v>
                </c:pt>
                <c:pt idx="36">
                  <c:v>9.0339791779388019</c:v>
                </c:pt>
                <c:pt idx="37">
                  <c:v>14.987496262316172</c:v>
                </c:pt>
                <c:pt idx="38">
                  <c:v>14.987496262316172</c:v>
                </c:pt>
                <c:pt idx="39">
                  <c:v>14.987496262316172</c:v>
                </c:pt>
                <c:pt idx="40">
                  <c:v>14.987496262316172</c:v>
                </c:pt>
                <c:pt idx="41">
                  <c:v>12.905597232142519</c:v>
                </c:pt>
                <c:pt idx="42">
                  <c:v>11.310642665625572</c:v>
                </c:pt>
                <c:pt idx="43">
                  <c:v>11.310642665625572</c:v>
                </c:pt>
                <c:pt idx="44">
                  <c:v>11.310642665625572</c:v>
                </c:pt>
                <c:pt idx="45">
                  <c:v>8.1951309403500403</c:v>
                </c:pt>
                <c:pt idx="46">
                  <c:v>9.0339791779388019</c:v>
                </c:pt>
                <c:pt idx="47">
                  <c:v>8.1951309403500403</c:v>
                </c:pt>
                <c:pt idx="48">
                  <c:v>6.8956544871848973</c:v>
                </c:pt>
                <c:pt idx="49">
                  <c:v>5.9377855984780208</c:v>
                </c:pt>
                <c:pt idx="50">
                  <c:v>6.3828800415810445</c:v>
                </c:pt>
                <c:pt idx="51">
                  <c:v>6.8956544871848973</c:v>
                </c:pt>
                <c:pt idx="52">
                  <c:v>5.9377855984780208</c:v>
                </c:pt>
                <c:pt idx="53">
                  <c:v>5.2039568507697265</c:v>
                </c:pt>
              </c:numCache>
            </c:numRef>
          </c:xVal>
          <c:yVal>
            <c:numRef>
              <c:f>'Resultados CPD'!$HP$5:$HP$58</c:f>
              <c:numCache>
                <c:formatCode>0.0</c:formatCode>
                <c:ptCount val="54"/>
                <c:pt idx="0">
                  <c:v>64</c:v>
                </c:pt>
                <c:pt idx="1">
                  <c:v>84</c:v>
                </c:pt>
                <c:pt idx="2">
                  <c:v>96</c:v>
                </c:pt>
                <c:pt idx="3">
                  <c:v>108</c:v>
                </c:pt>
                <c:pt idx="4">
                  <c:v>122</c:v>
                </c:pt>
                <c:pt idx="5">
                  <c:v>140</c:v>
                </c:pt>
                <c:pt idx="6">
                  <c:v>154</c:v>
                </c:pt>
                <c:pt idx="7">
                  <c:v>166</c:v>
                </c:pt>
                <c:pt idx="8">
                  <c:v>178</c:v>
                </c:pt>
                <c:pt idx="9">
                  <c:v>190</c:v>
                </c:pt>
                <c:pt idx="10">
                  <c:v>202</c:v>
                </c:pt>
                <c:pt idx="11">
                  <c:v>216</c:v>
                </c:pt>
                <c:pt idx="12">
                  <c:v>234</c:v>
                </c:pt>
                <c:pt idx="13">
                  <c:v>258</c:v>
                </c:pt>
                <c:pt idx="14">
                  <c:v>280</c:v>
                </c:pt>
                <c:pt idx="15">
                  <c:v>309</c:v>
                </c:pt>
                <c:pt idx="16">
                  <c:v>340</c:v>
                </c:pt>
                <c:pt idx="17">
                  <c:v>374</c:v>
                </c:pt>
                <c:pt idx="18">
                  <c:v>404</c:v>
                </c:pt>
                <c:pt idx="19">
                  <c:v>430</c:v>
                </c:pt>
                <c:pt idx="20">
                  <c:v>456</c:v>
                </c:pt>
                <c:pt idx="21">
                  <c:v>480</c:v>
                </c:pt>
                <c:pt idx="22">
                  <c:v>510</c:v>
                </c:pt>
                <c:pt idx="23">
                  <c:v>540</c:v>
                </c:pt>
                <c:pt idx="24">
                  <c:v>568</c:v>
                </c:pt>
                <c:pt idx="25">
                  <c:v>594</c:v>
                </c:pt>
                <c:pt idx="26">
                  <c:v>620</c:v>
                </c:pt>
                <c:pt idx="27">
                  <c:v>652</c:v>
                </c:pt>
                <c:pt idx="28">
                  <c:v>686</c:v>
                </c:pt>
                <c:pt idx="29">
                  <c:v>712</c:v>
                </c:pt>
                <c:pt idx="30">
                  <c:v>734</c:v>
                </c:pt>
                <c:pt idx="31">
                  <c:v>754</c:v>
                </c:pt>
                <c:pt idx="32">
                  <c:v>770</c:v>
                </c:pt>
                <c:pt idx="33">
                  <c:v>786</c:v>
                </c:pt>
                <c:pt idx="34">
                  <c:v>804</c:v>
                </c:pt>
                <c:pt idx="35">
                  <c:v>824</c:v>
                </c:pt>
                <c:pt idx="36">
                  <c:v>846</c:v>
                </c:pt>
                <c:pt idx="37">
                  <c:v>860</c:v>
                </c:pt>
                <c:pt idx="38">
                  <c:v>874</c:v>
                </c:pt>
                <c:pt idx="39">
                  <c:v>888</c:v>
                </c:pt>
                <c:pt idx="40">
                  <c:v>902</c:v>
                </c:pt>
                <c:pt idx="41">
                  <c:v>918</c:v>
                </c:pt>
                <c:pt idx="42">
                  <c:v>936</c:v>
                </c:pt>
                <c:pt idx="43">
                  <c:v>954</c:v>
                </c:pt>
                <c:pt idx="44">
                  <c:v>972</c:v>
                </c:pt>
                <c:pt idx="45">
                  <c:v>996</c:v>
                </c:pt>
                <c:pt idx="46">
                  <c:v>1018</c:v>
                </c:pt>
                <c:pt idx="47">
                  <c:v>1042</c:v>
                </c:pt>
                <c:pt idx="48">
                  <c:v>1070</c:v>
                </c:pt>
                <c:pt idx="49">
                  <c:v>1102</c:v>
                </c:pt>
                <c:pt idx="50">
                  <c:v>1132</c:v>
                </c:pt>
                <c:pt idx="51">
                  <c:v>1160</c:v>
                </c:pt>
                <c:pt idx="52">
                  <c:v>1192</c:v>
                </c:pt>
                <c:pt idx="53">
                  <c:v>1228</c:v>
                </c:pt>
              </c:numCache>
            </c:numRef>
          </c:yVal>
        </c:ser>
        <c:ser>
          <c:idx val="2"/>
          <c:order val="1"/>
          <c:tx>
            <c:strRef>
              <c:f>'Resultados CPD'!$HW$2:$HZ$2</c:f>
              <c:strCache>
                <c:ptCount val="1"/>
                <c:pt idx="0">
                  <c:v>Marzo 2012</c:v>
                </c:pt>
              </c:strCache>
            </c:strRef>
          </c:tx>
          <c:spPr>
            <a:ln w="15875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'Resultados CPD'!$HZ$5:$HZ$53</c:f>
              <c:numCache>
                <c:formatCode>0.0</c:formatCode>
                <c:ptCount val="49"/>
                <c:pt idx="1">
                  <c:v>21.847034160840586</c:v>
                </c:pt>
                <c:pt idx="2">
                  <c:v>98.769382371903419</c:v>
                </c:pt>
                <c:pt idx="3">
                  <c:v>32.574869380475917</c:v>
                </c:pt>
                <c:pt idx="4">
                  <c:v>38.713558000030012</c:v>
                </c:pt>
                <c:pt idx="5">
                  <c:v>31.563132012429822</c:v>
                </c:pt>
                <c:pt idx="6">
                  <c:v>21.847034160840586</c:v>
                </c:pt>
                <c:pt idx="7">
                  <c:v>108.0328658546852</c:v>
                </c:pt>
                <c:pt idx="8">
                  <c:v>12.905597232142519</c:v>
                </c:pt>
                <c:pt idx="9">
                  <c:v>12.905597232142519</c:v>
                </c:pt>
                <c:pt idx="10">
                  <c:v>11.310642665625572</c:v>
                </c:pt>
                <c:pt idx="11">
                  <c:v>9.517149197232289</c:v>
                </c:pt>
                <c:pt idx="12">
                  <c:v>8.1951309403500403</c:v>
                </c:pt>
                <c:pt idx="13">
                  <c:v>7.8288807523812372</c:v>
                </c:pt>
                <c:pt idx="14">
                  <c:v>7.1823253117998975</c:v>
                </c:pt>
                <c:pt idx="15">
                  <c:v>8.1951309403500403</c:v>
                </c:pt>
                <c:pt idx="16">
                  <c:v>13.872996529015873</c:v>
                </c:pt>
                <c:pt idx="17">
                  <c:v>6.8956544871848973</c:v>
                </c:pt>
                <c:pt idx="18">
                  <c:v>5.7366304669120733</c:v>
                </c:pt>
                <c:pt idx="19">
                  <c:v>5.3707665832623732</c:v>
                </c:pt>
                <c:pt idx="20">
                  <c:v>5.2039568507697265</c:v>
                </c:pt>
                <c:pt idx="21">
                  <c:v>4.8981813406022381</c:v>
                </c:pt>
                <c:pt idx="22">
                  <c:v>4.378781580223797</c:v>
                </c:pt>
                <c:pt idx="23">
                  <c:v>4.1564780377707766</c:v>
                </c:pt>
                <c:pt idx="24">
                  <c:v>6.1527233879763887</c:v>
                </c:pt>
                <c:pt idx="25">
                  <c:v>7.1823253117998975</c:v>
                </c:pt>
                <c:pt idx="26">
                  <c:v>8.1951309403500403</c:v>
                </c:pt>
                <c:pt idx="27">
                  <c:v>7.4924238566808681</c:v>
                </c:pt>
                <c:pt idx="28">
                  <c:v>8.1951309403500403</c:v>
                </c:pt>
                <c:pt idx="29">
                  <c:v>6.8956544871848973</c:v>
                </c:pt>
                <c:pt idx="30">
                  <c:v>6.3828800415810445</c:v>
                </c:pt>
                <c:pt idx="31">
                  <c:v>5.7366304669120733</c:v>
                </c:pt>
                <c:pt idx="32">
                  <c:v>5.9377855984780208</c:v>
                </c:pt>
                <c:pt idx="33">
                  <c:v>6.6298962171348279</c:v>
                </c:pt>
                <c:pt idx="34">
                  <c:v>8.1951309403500403</c:v>
                </c:pt>
                <c:pt idx="35">
                  <c:v>7.4924238566808681</c:v>
                </c:pt>
                <c:pt idx="36">
                  <c:v>10.051685518792665</c:v>
                </c:pt>
                <c:pt idx="37">
                  <c:v>11.310642665625572</c:v>
                </c:pt>
                <c:pt idx="38">
                  <c:v>5.5479955067501745</c:v>
                </c:pt>
                <c:pt idx="39">
                  <c:v>10.051685518792665</c:v>
                </c:pt>
                <c:pt idx="40">
                  <c:v>11.310642665625572</c:v>
                </c:pt>
                <c:pt idx="41">
                  <c:v>11.310642665625572</c:v>
                </c:pt>
                <c:pt idx="42">
                  <c:v>11.310642665625572</c:v>
                </c:pt>
                <c:pt idx="43">
                  <c:v>14.987496262316172</c:v>
                </c:pt>
                <c:pt idx="44">
                  <c:v>11.310642665625572</c:v>
                </c:pt>
                <c:pt idx="45">
                  <c:v>11.310642665625572</c:v>
                </c:pt>
                <c:pt idx="46">
                  <c:v>12.905597232142519</c:v>
                </c:pt>
                <c:pt idx="47">
                  <c:v>11.310642665625572</c:v>
                </c:pt>
                <c:pt idx="48">
                  <c:v>12.905597232142519</c:v>
                </c:pt>
              </c:numCache>
            </c:numRef>
          </c:xVal>
          <c:yVal>
            <c:numRef>
              <c:f>'Resultados CPD'!$HX$5:$HX$53</c:f>
              <c:numCache>
                <c:formatCode>0.0</c:formatCode>
                <c:ptCount val="49"/>
                <c:pt idx="0">
                  <c:v>0</c:v>
                </c:pt>
                <c:pt idx="1">
                  <c:v>10</c:v>
                </c:pt>
                <c:pt idx="2">
                  <c:v>23</c:v>
                </c:pt>
                <c:pt idx="3">
                  <c:v>58</c:v>
                </c:pt>
                <c:pt idx="4">
                  <c:v>94</c:v>
                </c:pt>
                <c:pt idx="5">
                  <c:v>130</c:v>
                </c:pt>
                <c:pt idx="6">
                  <c:v>180</c:v>
                </c:pt>
                <c:pt idx="7">
                  <c:v>192</c:v>
                </c:pt>
                <c:pt idx="8">
                  <c:v>208</c:v>
                </c:pt>
                <c:pt idx="9">
                  <c:v>224</c:v>
                </c:pt>
                <c:pt idx="10">
                  <c:v>242</c:v>
                </c:pt>
                <c:pt idx="11">
                  <c:v>263</c:v>
                </c:pt>
                <c:pt idx="12">
                  <c:v>287</c:v>
                </c:pt>
                <c:pt idx="13">
                  <c:v>312</c:v>
                </c:pt>
                <c:pt idx="14">
                  <c:v>339</c:v>
                </c:pt>
                <c:pt idx="15">
                  <c:v>363</c:v>
                </c:pt>
                <c:pt idx="16">
                  <c:v>378</c:v>
                </c:pt>
                <c:pt idx="17">
                  <c:v>406</c:v>
                </c:pt>
                <c:pt idx="18">
                  <c:v>439</c:v>
                </c:pt>
                <c:pt idx="19">
                  <c:v>474</c:v>
                </c:pt>
                <c:pt idx="20">
                  <c:v>510</c:v>
                </c:pt>
                <c:pt idx="21">
                  <c:v>548</c:v>
                </c:pt>
                <c:pt idx="22">
                  <c:v>590</c:v>
                </c:pt>
                <c:pt idx="23">
                  <c:v>634</c:v>
                </c:pt>
                <c:pt idx="24">
                  <c:v>665</c:v>
                </c:pt>
                <c:pt idx="25">
                  <c:v>692</c:v>
                </c:pt>
                <c:pt idx="26">
                  <c:v>716</c:v>
                </c:pt>
                <c:pt idx="27">
                  <c:v>742</c:v>
                </c:pt>
                <c:pt idx="28">
                  <c:v>766</c:v>
                </c:pt>
                <c:pt idx="29">
                  <c:v>794</c:v>
                </c:pt>
                <c:pt idx="30">
                  <c:v>824</c:v>
                </c:pt>
                <c:pt idx="31">
                  <c:v>857</c:v>
                </c:pt>
                <c:pt idx="32">
                  <c:v>889</c:v>
                </c:pt>
                <c:pt idx="33">
                  <c:v>918</c:v>
                </c:pt>
                <c:pt idx="34">
                  <c:v>942</c:v>
                </c:pt>
                <c:pt idx="35">
                  <c:v>968</c:v>
                </c:pt>
                <c:pt idx="36">
                  <c:v>988</c:v>
                </c:pt>
                <c:pt idx="37">
                  <c:v>1006</c:v>
                </c:pt>
                <c:pt idx="38">
                  <c:v>1040</c:v>
                </c:pt>
                <c:pt idx="39">
                  <c:v>1060</c:v>
                </c:pt>
                <c:pt idx="40">
                  <c:v>1078</c:v>
                </c:pt>
                <c:pt idx="41">
                  <c:v>1096</c:v>
                </c:pt>
                <c:pt idx="42">
                  <c:v>1114</c:v>
                </c:pt>
                <c:pt idx="43">
                  <c:v>1128</c:v>
                </c:pt>
                <c:pt idx="44">
                  <c:v>1146</c:v>
                </c:pt>
                <c:pt idx="45">
                  <c:v>1164</c:v>
                </c:pt>
                <c:pt idx="46">
                  <c:v>1180</c:v>
                </c:pt>
                <c:pt idx="47">
                  <c:v>1198</c:v>
                </c:pt>
                <c:pt idx="48">
                  <c:v>1214</c:v>
                </c:pt>
              </c:numCache>
            </c:numRef>
          </c:yVal>
        </c:ser>
        <c:ser>
          <c:idx val="3"/>
          <c:order val="2"/>
          <c:tx>
            <c:strRef>
              <c:f>'Resultados CPD'!$IA$2</c:f>
              <c:strCache>
                <c:ptCount val="1"/>
                <c:pt idx="0">
                  <c:v>Abril 2012</c:v>
                </c:pt>
              </c:strCache>
            </c:strRef>
          </c:tx>
          <c:spPr>
            <a:ln w="1587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'Resultados CPD'!$ID$5:$ID$62</c:f>
              <c:numCache>
                <c:formatCode>0.0</c:formatCode>
                <c:ptCount val="58"/>
                <c:pt idx="1">
                  <c:v>9.0339791779388019</c:v>
                </c:pt>
                <c:pt idx="2">
                  <c:v>17.811868991688883</c:v>
                </c:pt>
                <c:pt idx="3">
                  <c:v>21.847034160840586</c:v>
                </c:pt>
                <c:pt idx="4">
                  <c:v>21.847034160840586</c:v>
                </c:pt>
                <c:pt idx="5">
                  <c:v>28.049924867777989</c:v>
                </c:pt>
                <c:pt idx="6">
                  <c:v>21.847034160840586</c:v>
                </c:pt>
                <c:pt idx="7">
                  <c:v>21.847034160840586</c:v>
                </c:pt>
                <c:pt idx="8">
                  <c:v>38.713558000030012</c:v>
                </c:pt>
                <c:pt idx="9">
                  <c:v>45.443182959235884</c:v>
                </c:pt>
                <c:pt idx="10">
                  <c:v>41.823646723536704</c:v>
                </c:pt>
                <c:pt idx="11">
                  <c:v>17.169600903479989</c:v>
                </c:pt>
                <c:pt idx="12">
                  <c:v>10.051685518792665</c:v>
                </c:pt>
                <c:pt idx="13">
                  <c:v>10.051685518792665</c:v>
                </c:pt>
                <c:pt idx="14">
                  <c:v>8.1951309403500403</c:v>
                </c:pt>
                <c:pt idx="15">
                  <c:v>8.1951309403500403</c:v>
                </c:pt>
                <c:pt idx="16">
                  <c:v>7.4924238566808681</c:v>
                </c:pt>
                <c:pt idx="17">
                  <c:v>9.0339791779388019</c:v>
                </c:pt>
                <c:pt idx="18">
                  <c:v>14.987496262316172</c:v>
                </c:pt>
                <c:pt idx="19">
                  <c:v>14.987496262316172</c:v>
                </c:pt>
                <c:pt idx="20">
                  <c:v>11.310642665625572</c:v>
                </c:pt>
                <c:pt idx="21">
                  <c:v>10.051685518792665</c:v>
                </c:pt>
                <c:pt idx="22">
                  <c:v>10.051685518792665</c:v>
                </c:pt>
                <c:pt idx="23">
                  <c:v>11.310642665625572</c:v>
                </c:pt>
                <c:pt idx="24">
                  <c:v>9.0339791779388019</c:v>
                </c:pt>
                <c:pt idx="25">
                  <c:v>9.0339791779388019</c:v>
                </c:pt>
                <c:pt idx="26">
                  <c:v>7.4924238566808681</c:v>
                </c:pt>
                <c:pt idx="27">
                  <c:v>9.0339791779388019</c:v>
                </c:pt>
                <c:pt idx="28">
                  <c:v>8.1951309403500403</c:v>
                </c:pt>
                <c:pt idx="29">
                  <c:v>8.1951309403500403</c:v>
                </c:pt>
                <c:pt idx="30">
                  <c:v>8.1951309403500403</c:v>
                </c:pt>
                <c:pt idx="31">
                  <c:v>7.4924238566808681</c:v>
                </c:pt>
                <c:pt idx="32">
                  <c:v>6.8956544871848973</c:v>
                </c:pt>
                <c:pt idx="33">
                  <c:v>6.3828800415810445</c:v>
                </c:pt>
                <c:pt idx="34">
                  <c:v>7.4924238566808681</c:v>
                </c:pt>
                <c:pt idx="35">
                  <c:v>6.3828800415810445</c:v>
                </c:pt>
                <c:pt idx="36">
                  <c:v>6.3828800415810445</c:v>
                </c:pt>
                <c:pt idx="37">
                  <c:v>6.3828800415810445</c:v>
                </c:pt>
                <c:pt idx="38">
                  <c:v>6.3828800415810445</c:v>
                </c:pt>
                <c:pt idx="39">
                  <c:v>6.3828800415810445</c:v>
                </c:pt>
                <c:pt idx="40">
                  <c:v>6.3828800415810445</c:v>
                </c:pt>
                <c:pt idx="41">
                  <c:v>6.8956544871848973</c:v>
                </c:pt>
                <c:pt idx="42">
                  <c:v>6.8956544871848973</c:v>
                </c:pt>
                <c:pt idx="43">
                  <c:v>7.4924238566808681</c:v>
                </c:pt>
                <c:pt idx="44">
                  <c:v>7.4924238566808681</c:v>
                </c:pt>
                <c:pt idx="45">
                  <c:v>7.4924238566808681</c:v>
                </c:pt>
                <c:pt idx="46">
                  <c:v>8.1951309403500403</c:v>
                </c:pt>
                <c:pt idx="47">
                  <c:v>10.051685518792665</c:v>
                </c:pt>
                <c:pt idx="48">
                  <c:v>10.051685518792665</c:v>
                </c:pt>
                <c:pt idx="49">
                  <c:v>11.310642665625572</c:v>
                </c:pt>
                <c:pt idx="50">
                  <c:v>10.051685518792665</c:v>
                </c:pt>
                <c:pt idx="51">
                  <c:v>11.310642665625572</c:v>
                </c:pt>
                <c:pt idx="52">
                  <c:v>11.310642665625572</c:v>
                </c:pt>
                <c:pt idx="53">
                  <c:v>11.310642665625572</c:v>
                </c:pt>
                <c:pt idx="54">
                  <c:v>10.051685518792665</c:v>
                </c:pt>
                <c:pt idx="55">
                  <c:v>11.310642665625572</c:v>
                </c:pt>
                <c:pt idx="56">
                  <c:v>10.051685518792665</c:v>
                </c:pt>
                <c:pt idx="57">
                  <c:v>9.0339791779388019</c:v>
                </c:pt>
              </c:numCache>
            </c:numRef>
          </c:xVal>
          <c:yVal>
            <c:numRef>
              <c:f>'Resultados CPD'!$IB$5:$IB$62</c:f>
              <c:numCache>
                <c:formatCode>0.0</c:formatCode>
                <c:ptCount val="58"/>
                <c:pt idx="0">
                  <c:v>0</c:v>
                </c:pt>
                <c:pt idx="1">
                  <c:v>22</c:v>
                </c:pt>
                <c:pt idx="2">
                  <c:v>34</c:v>
                </c:pt>
                <c:pt idx="3">
                  <c:v>44</c:v>
                </c:pt>
                <c:pt idx="4">
                  <c:v>54</c:v>
                </c:pt>
                <c:pt idx="5">
                  <c:v>62</c:v>
                </c:pt>
                <c:pt idx="6">
                  <c:v>72</c:v>
                </c:pt>
                <c:pt idx="7">
                  <c:v>82</c:v>
                </c:pt>
                <c:pt idx="8">
                  <c:v>88</c:v>
                </c:pt>
                <c:pt idx="9">
                  <c:v>114</c:v>
                </c:pt>
                <c:pt idx="10">
                  <c:v>142</c:v>
                </c:pt>
                <c:pt idx="11">
                  <c:v>204</c:v>
                </c:pt>
                <c:pt idx="12">
                  <c:v>224</c:v>
                </c:pt>
                <c:pt idx="13">
                  <c:v>244</c:v>
                </c:pt>
                <c:pt idx="14">
                  <c:v>268</c:v>
                </c:pt>
                <c:pt idx="15">
                  <c:v>292</c:v>
                </c:pt>
                <c:pt idx="16">
                  <c:v>318</c:v>
                </c:pt>
                <c:pt idx="17">
                  <c:v>340</c:v>
                </c:pt>
                <c:pt idx="18">
                  <c:v>354</c:v>
                </c:pt>
                <c:pt idx="19">
                  <c:v>368</c:v>
                </c:pt>
                <c:pt idx="20">
                  <c:v>386</c:v>
                </c:pt>
                <c:pt idx="21">
                  <c:v>406</c:v>
                </c:pt>
                <c:pt idx="22">
                  <c:v>426</c:v>
                </c:pt>
                <c:pt idx="23">
                  <c:v>444</c:v>
                </c:pt>
                <c:pt idx="24">
                  <c:v>466</c:v>
                </c:pt>
                <c:pt idx="25">
                  <c:v>488</c:v>
                </c:pt>
                <c:pt idx="26">
                  <c:v>514</c:v>
                </c:pt>
                <c:pt idx="27">
                  <c:v>536</c:v>
                </c:pt>
                <c:pt idx="28">
                  <c:v>560</c:v>
                </c:pt>
                <c:pt idx="29">
                  <c:v>584</c:v>
                </c:pt>
                <c:pt idx="30">
                  <c:v>608</c:v>
                </c:pt>
                <c:pt idx="31">
                  <c:v>634</c:v>
                </c:pt>
                <c:pt idx="32">
                  <c:v>662</c:v>
                </c:pt>
                <c:pt idx="33">
                  <c:v>692</c:v>
                </c:pt>
                <c:pt idx="34">
                  <c:v>718</c:v>
                </c:pt>
                <c:pt idx="35">
                  <c:v>748</c:v>
                </c:pt>
                <c:pt idx="36">
                  <c:v>778</c:v>
                </c:pt>
                <c:pt idx="37">
                  <c:v>808</c:v>
                </c:pt>
                <c:pt idx="38">
                  <c:v>838</c:v>
                </c:pt>
                <c:pt idx="39">
                  <c:v>868</c:v>
                </c:pt>
                <c:pt idx="40">
                  <c:v>898</c:v>
                </c:pt>
                <c:pt idx="41">
                  <c:v>926</c:v>
                </c:pt>
                <c:pt idx="42">
                  <c:v>954</c:v>
                </c:pt>
                <c:pt idx="43">
                  <c:v>980</c:v>
                </c:pt>
                <c:pt idx="44">
                  <c:v>1006</c:v>
                </c:pt>
                <c:pt idx="45">
                  <c:v>1032</c:v>
                </c:pt>
                <c:pt idx="46">
                  <c:v>1056</c:v>
                </c:pt>
                <c:pt idx="47">
                  <c:v>1076</c:v>
                </c:pt>
                <c:pt idx="48">
                  <c:v>1096</c:v>
                </c:pt>
                <c:pt idx="49">
                  <c:v>1114</c:v>
                </c:pt>
                <c:pt idx="50">
                  <c:v>1134</c:v>
                </c:pt>
                <c:pt idx="51">
                  <c:v>1152</c:v>
                </c:pt>
                <c:pt idx="52">
                  <c:v>1170</c:v>
                </c:pt>
                <c:pt idx="53">
                  <c:v>1188</c:v>
                </c:pt>
                <c:pt idx="54">
                  <c:v>1208</c:v>
                </c:pt>
                <c:pt idx="55">
                  <c:v>1226</c:v>
                </c:pt>
                <c:pt idx="56">
                  <c:v>1246</c:v>
                </c:pt>
                <c:pt idx="57">
                  <c:v>1268</c:v>
                </c:pt>
              </c:numCache>
            </c:numRef>
          </c:yVal>
        </c:ser>
        <c:ser>
          <c:idx val="4"/>
          <c:order val="3"/>
          <c:tx>
            <c:strRef>
              <c:f>'Resultados CPD'!$IE$2</c:f>
              <c:strCache>
                <c:ptCount val="1"/>
                <c:pt idx="0">
                  <c:v>Setiembre 2012</c:v>
                </c:pt>
              </c:strCache>
            </c:strRef>
          </c:tx>
          <c:spPr>
            <a:ln w="15875">
              <a:solidFill>
                <a:srgbClr val="9A3836"/>
              </a:solidFill>
            </a:ln>
          </c:spPr>
          <c:marker>
            <c:symbol val="none"/>
          </c:marker>
          <c:xVal>
            <c:numRef>
              <c:f>'Resultados CPD'!$IH$6:$IH$65</c:f>
              <c:numCache>
                <c:formatCode>0.0</c:formatCode>
                <c:ptCount val="60"/>
                <c:pt idx="0">
                  <c:v>12.058400268646752</c:v>
                </c:pt>
                <c:pt idx="1">
                  <c:v>32.574869380475917</c:v>
                </c:pt>
                <c:pt idx="2">
                  <c:v>38.713558000030012</c:v>
                </c:pt>
                <c:pt idx="3">
                  <c:v>47.483867330765975</c:v>
                </c:pt>
                <c:pt idx="4">
                  <c:v>90.902429944882527</c:v>
                </c:pt>
                <c:pt idx="5">
                  <c:v>33.649801411789745</c:v>
                </c:pt>
                <c:pt idx="6">
                  <c:v>21.367823877191729</c:v>
                </c:pt>
                <c:pt idx="7">
                  <c:v>17.169600903479989</c:v>
                </c:pt>
                <c:pt idx="8">
                  <c:v>13.872996529015873</c:v>
                </c:pt>
                <c:pt idx="9">
                  <c:v>12.905597232142519</c:v>
                </c:pt>
                <c:pt idx="10">
                  <c:v>12.905597232142519</c:v>
                </c:pt>
                <c:pt idx="11">
                  <c:v>13.872996529015873</c:v>
                </c:pt>
                <c:pt idx="12">
                  <c:v>12.905597232142519</c:v>
                </c:pt>
                <c:pt idx="13">
                  <c:v>12.905597232142519</c:v>
                </c:pt>
                <c:pt idx="14">
                  <c:v>12.058400268646752</c:v>
                </c:pt>
                <c:pt idx="15">
                  <c:v>10.646048851614205</c:v>
                </c:pt>
                <c:pt idx="16">
                  <c:v>10.646048851614205</c:v>
                </c:pt>
                <c:pt idx="17">
                  <c:v>10.051685518792665</c:v>
                </c:pt>
                <c:pt idx="18">
                  <c:v>9.0339791779388019</c:v>
                </c:pt>
                <c:pt idx="19">
                  <c:v>10.051685518792665</c:v>
                </c:pt>
                <c:pt idx="20">
                  <c:v>10.051685518792665</c:v>
                </c:pt>
                <c:pt idx="21">
                  <c:v>9.0339791779388019</c:v>
                </c:pt>
                <c:pt idx="22">
                  <c:v>10.051685518792665</c:v>
                </c:pt>
                <c:pt idx="23">
                  <c:v>10.051685518792665</c:v>
                </c:pt>
                <c:pt idx="24">
                  <c:v>11.310642665625572</c:v>
                </c:pt>
                <c:pt idx="25">
                  <c:v>10.646048851614205</c:v>
                </c:pt>
                <c:pt idx="26">
                  <c:v>10.646048851614205</c:v>
                </c:pt>
                <c:pt idx="27">
                  <c:v>11.310642665625572</c:v>
                </c:pt>
                <c:pt idx="28">
                  <c:v>11.310642665625572</c:v>
                </c:pt>
                <c:pt idx="29">
                  <c:v>10.051685518792665</c:v>
                </c:pt>
                <c:pt idx="30">
                  <c:v>10.051685518792665</c:v>
                </c:pt>
                <c:pt idx="31">
                  <c:v>10.051685518792665</c:v>
                </c:pt>
                <c:pt idx="32">
                  <c:v>9.0339791779388019</c:v>
                </c:pt>
                <c:pt idx="33">
                  <c:v>10.051685518792665</c:v>
                </c:pt>
                <c:pt idx="34">
                  <c:v>11.310642665625572</c:v>
                </c:pt>
                <c:pt idx="35">
                  <c:v>10.646048851614205</c:v>
                </c:pt>
                <c:pt idx="36">
                  <c:v>11.310642665625572</c:v>
                </c:pt>
                <c:pt idx="37">
                  <c:v>12.058400268646752</c:v>
                </c:pt>
                <c:pt idx="38">
                  <c:v>10.051685518792665</c:v>
                </c:pt>
                <c:pt idx="39">
                  <c:v>12.905597232142519</c:v>
                </c:pt>
                <c:pt idx="40">
                  <c:v>10.051685518792665</c:v>
                </c:pt>
                <c:pt idx="41">
                  <c:v>10.051685518792665</c:v>
                </c:pt>
                <c:pt idx="42">
                  <c:v>10.051685518792665</c:v>
                </c:pt>
                <c:pt idx="43">
                  <c:v>10.051685518792665</c:v>
                </c:pt>
                <c:pt idx="44">
                  <c:v>10.051685518792665</c:v>
                </c:pt>
                <c:pt idx="45">
                  <c:v>21.847034160840586</c:v>
                </c:pt>
                <c:pt idx="46">
                  <c:v>6.3828800415810445</c:v>
                </c:pt>
                <c:pt idx="47">
                  <c:v>10.051685518792665</c:v>
                </c:pt>
                <c:pt idx="48">
                  <c:v>11.310642665625572</c:v>
                </c:pt>
                <c:pt idx="49">
                  <c:v>10.646048851614205</c:v>
                </c:pt>
                <c:pt idx="50">
                  <c:v>10.051685518792665</c:v>
                </c:pt>
                <c:pt idx="51">
                  <c:v>10.051685518792665</c:v>
                </c:pt>
                <c:pt idx="52">
                  <c:v>9.517149197232289</c:v>
                </c:pt>
                <c:pt idx="53">
                  <c:v>10.051685518792665</c:v>
                </c:pt>
                <c:pt idx="54">
                  <c:v>10.051685518792665</c:v>
                </c:pt>
                <c:pt idx="55">
                  <c:v>9.517149197232289</c:v>
                </c:pt>
                <c:pt idx="56">
                  <c:v>9.517149197232289</c:v>
                </c:pt>
                <c:pt idx="57">
                  <c:v>9.0339791779388019</c:v>
                </c:pt>
                <c:pt idx="58">
                  <c:v>9.0339791779388019</c:v>
                </c:pt>
                <c:pt idx="59">
                  <c:v>14.987496262316172</c:v>
                </c:pt>
              </c:numCache>
            </c:numRef>
          </c:xVal>
          <c:yVal>
            <c:numRef>
              <c:f>'Resultados CPD'!$IF$6:$IF$65</c:f>
              <c:numCache>
                <c:formatCode>0.0</c:formatCode>
                <c:ptCount val="60"/>
                <c:pt idx="0">
                  <c:v>17</c:v>
                </c:pt>
                <c:pt idx="1">
                  <c:v>24</c:v>
                </c:pt>
                <c:pt idx="2">
                  <c:v>30</c:v>
                </c:pt>
                <c:pt idx="3">
                  <c:v>80</c:v>
                </c:pt>
                <c:pt idx="4">
                  <c:v>108</c:v>
                </c:pt>
                <c:pt idx="5">
                  <c:v>176</c:v>
                </c:pt>
                <c:pt idx="6">
                  <c:v>227</c:v>
                </c:pt>
                <c:pt idx="7">
                  <c:v>289</c:v>
                </c:pt>
                <c:pt idx="8">
                  <c:v>304</c:v>
                </c:pt>
                <c:pt idx="9">
                  <c:v>320</c:v>
                </c:pt>
                <c:pt idx="10">
                  <c:v>336</c:v>
                </c:pt>
                <c:pt idx="11">
                  <c:v>351</c:v>
                </c:pt>
                <c:pt idx="12">
                  <c:v>367</c:v>
                </c:pt>
                <c:pt idx="13">
                  <c:v>383</c:v>
                </c:pt>
                <c:pt idx="14">
                  <c:v>400</c:v>
                </c:pt>
                <c:pt idx="15">
                  <c:v>419</c:v>
                </c:pt>
                <c:pt idx="16">
                  <c:v>438</c:v>
                </c:pt>
                <c:pt idx="17">
                  <c:v>458</c:v>
                </c:pt>
                <c:pt idx="18">
                  <c:v>480</c:v>
                </c:pt>
                <c:pt idx="19">
                  <c:v>500</c:v>
                </c:pt>
                <c:pt idx="20">
                  <c:v>520</c:v>
                </c:pt>
                <c:pt idx="21">
                  <c:v>542</c:v>
                </c:pt>
                <c:pt idx="22">
                  <c:v>562</c:v>
                </c:pt>
                <c:pt idx="23">
                  <c:v>582</c:v>
                </c:pt>
                <c:pt idx="24">
                  <c:v>600</c:v>
                </c:pt>
                <c:pt idx="25">
                  <c:v>619</c:v>
                </c:pt>
                <c:pt idx="26">
                  <c:v>638</c:v>
                </c:pt>
                <c:pt idx="27">
                  <c:v>656</c:v>
                </c:pt>
                <c:pt idx="28">
                  <c:v>674</c:v>
                </c:pt>
                <c:pt idx="29">
                  <c:v>694</c:v>
                </c:pt>
                <c:pt idx="30">
                  <c:v>714</c:v>
                </c:pt>
                <c:pt idx="31">
                  <c:v>734</c:v>
                </c:pt>
                <c:pt idx="32">
                  <c:v>756</c:v>
                </c:pt>
                <c:pt idx="33">
                  <c:v>776</c:v>
                </c:pt>
                <c:pt idx="34">
                  <c:v>794</c:v>
                </c:pt>
                <c:pt idx="35">
                  <c:v>813</c:v>
                </c:pt>
                <c:pt idx="36">
                  <c:v>831</c:v>
                </c:pt>
                <c:pt idx="37">
                  <c:v>848</c:v>
                </c:pt>
                <c:pt idx="38">
                  <c:v>868</c:v>
                </c:pt>
                <c:pt idx="39">
                  <c:v>884</c:v>
                </c:pt>
                <c:pt idx="40">
                  <c:v>904</c:v>
                </c:pt>
                <c:pt idx="41">
                  <c:v>924</c:v>
                </c:pt>
                <c:pt idx="42">
                  <c:v>944</c:v>
                </c:pt>
                <c:pt idx="43">
                  <c:v>964</c:v>
                </c:pt>
                <c:pt idx="44">
                  <c:v>984</c:v>
                </c:pt>
                <c:pt idx="45">
                  <c:v>994</c:v>
                </c:pt>
                <c:pt idx="46">
                  <c:v>1024</c:v>
                </c:pt>
                <c:pt idx="47">
                  <c:v>1044</c:v>
                </c:pt>
                <c:pt idx="48">
                  <c:v>1062</c:v>
                </c:pt>
                <c:pt idx="49">
                  <c:v>1081</c:v>
                </c:pt>
                <c:pt idx="50">
                  <c:v>1101</c:v>
                </c:pt>
                <c:pt idx="51">
                  <c:v>1121</c:v>
                </c:pt>
                <c:pt idx="52">
                  <c:v>1142</c:v>
                </c:pt>
                <c:pt idx="53">
                  <c:v>1162</c:v>
                </c:pt>
                <c:pt idx="54">
                  <c:v>1182</c:v>
                </c:pt>
                <c:pt idx="55">
                  <c:v>1203</c:v>
                </c:pt>
                <c:pt idx="56">
                  <c:v>1224</c:v>
                </c:pt>
                <c:pt idx="57">
                  <c:v>1246</c:v>
                </c:pt>
                <c:pt idx="58">
                  <c:v>1268</c:v>
                </c:pt>
                <c:pt idx="59">
                  <c:v>1282</c:v>
                </c:pt>
              </c:numCache>
            </c:numRef>
          </c:yVal>
        </c:ser>
        <c:ser>
          <c:idx val="5"/>
          <c:order val="4"/>
          <c:tx>
            <c:strRef>
              <c:f>'Resultados CPD'!$II$2:$IL$2</c:f>
              <c:strCache>
                <c:ptCount val="1"/>
                <c:pt idx="0">
                  <c:v>Noviembre 2012</c:v>
                </c:pt>
              </c:strCache>
            </c:strRef>
          </c:tx>
          <c:spPr>
            <a:ln w="15875">
              <a:solidFill>
                <a:srgbClr val="376092"/>
              </a:solidFill>
            </a:ln>
          </c:spPr>
          <c:marker>
            <c:symbol val="none"/>
          </c:marker>
          <c:xVal>
            <c:numRef>
              <c:f>'Resultados CPD'!$IL$6:$IL$50</c:f>
              <c:numCache>
                <c:formatCode>0.0</c:formatCode>
                <c:ptCount val="45"/>
                <c:pt idx="0">
                  <c:v>8.1951309403500403</c:v>
                </c:pt>
                <c:pt idx="1">
                  <c:v>28.049924867777989</c:v>
                </c:pt>
                <c:pt idx="2">
                  <c:v>45.443182959235884</c:v>
                </c:pt>
                <c:pt idx="3">
                  <c:v>16.569802109993702</c:v>
                </c:pt>
                <c:pt idx="4">
                  <c:v>6.6298962171348279</c:v>
                </c:pt>
                <c:pt idx="5">
                  <c:v>7.1823253117998975</c:v>
                </c:pt>
                <c:pt idx="6">
                  <c:v>9.517149197232289</c:v>
                </c:pt>
                <c:pt idx="7">
                  <c:v>10.051685518792665</c:v>
                </c:pt>
                <c:pt idx="8">
                  <c:v>10.646048851614205</c:v>
                </c:pt>
                <c:pt idx="9">
                  <c:v>12.058400268646752</c:v>
                </c:pt>
                <c:pt idx="10">
                  <c:v>8.5952262187398567</c:v>
                </c:pt>
                <c:pt idx="11">
                  <c:v>7.8288807523812372</c:v>
                </c:pt>
                <c:pt idx="12">
                  <c:v>6.6298962171348279</c:v>
                </c:pt>
                <c:pt idx="13">
                  <c:v>8.1951309403500403</c:v>
                </c:pt>
                <c:pt idx="14">
                  <c:v>6.3828800415810445</c:v>
                </c:pt>
                <c:pt idx="15">
                  <c:v>4.8981813406022381</c:v>
                </c:pt>
                <c:pt idx="16">
                  <c:v>4.1564780377707766</c:v>
                </c:pt>
                <c:pt idx="17">
                  <c:v>3.9546105104057667</c:v>
                </c:pt>
                <c:pt idx="18">
                  <c:v>4.1564780377707766</c:v>
                </c:pt>
                <c:pt idx="19">
                  <c:v>4.6247184411788869</c:v>
                </c:pt>
                <c:pt idx="20">
                  <c:v>4.8981813406022381</c:v>
                </c:pt>
                <c:pt idx="21">
                  <c:v>5.5479955067501745</c:v>
                </c:pt>
                <c:pt idx="22">
                  <c:v>5.7366304669120733</c:v>
                </c:pt>
                <c:pt idx="23">
                  <c:v>6.3828800415810445</c:v>
                </c:pt>
                <c:pt idx="24">
                  <c:v>7.1823253117998975</c:v>
                </c:pt>
                <c:pt idx="25">
                  <c:v>5.9377855984780208</c:v>
                </c:pt>
                <c:pt idx="26">
                  <c:v>6.8956544871848973</c:v>
                </c:pt>
                <c:pt idx="27">
                  <c:v>6.3828800415810445</c:v>
                </c:pt>
                <c:pt idx="28">
                  <c:v>5.7366304669120733</c:v>
                </c:pt>
                <c:pt idx="29">
                  <c:v>5.7366304669120733</c:v>
                </c:pt>
                <c:pt idx="30">
                  <c:v>6.3828800415810445</c:v>
                </c:pt>
                <c:pt idx="31">
                  <c:v>9.0339791779388019</c:v>
                </c:pt>
                <c:pt idx="32">
                  <c:v>8.5952262187398567</c:v>
                </c:pt>
                <c:pt idx="33">
                  <c:v>9.0339791779388019</c:v>
                </c:pt>
                <c:pt idx="34">
                  <c:v>9.0339791779388019</c:v>
                </c:pt>
                <c:pt idx="35">
                  <c:v>9.517149197232289</c:v>
                </c:pt>
                <c:pt idx="36">
                  <c:v>8.1951309403500403</c:v>
                </c:pt>
                <c:pt idx="37">
                  <c:v>8.5952262187398567</c:v>
                </c:pt>
                <c:pt idx="38">
                  <c:v>8.5952262187398567</c:v>
                </c:pt>
                <c:pt idx="39">
                  <c:v>9.0339791779388019</c:v>
                </c:pt>
                <c:pt idx="40">
                  <c:v>6.8956544871848973</c:v>
                </c:pt>
                <c:pt idx="41">
                  <c:v>9.0339791779388019</c:v>
                </c:pt>
                <c:pt idx="42">
                  <c:v>10.051685518792665</c:v>
                </c:pt>
                <c:pt idx="43">
                  <c:v>12.058400268646752</c:v>
                </c:pt>
                <c:pt idx="44">
                  <c:v>8.5952262187398567</c:v>
                </c:pt>
              </c:numCache>
            </c:numRef>
          </c:xVal>
          <c:yVal>
            <c:numRef>
              <c:f>'Resultados CPD'!$IJ$6:$IJ$50</c:f>
              <c:numCache>
                <c:formatCode>0</c:formatCode>
                <c:ptCount val="45"/>
                <c:pt idx="0">
                  <c:v>24</c:v>
                </c:pt>
                <c:pt idx="1">
                  <c:v>32</c:v>
                </c:pt>
                <c:pt idx="2">
                  <c:v>58</c:v>
                </c:pt>
                <c:pt idx="3">
                  <c:v>122</c:v>
                </c:pt>
                <c:pt idx="4">
                  <c:v>151</c:v>
                </c:pt>
                <c:pt idx="5">
                  <c:v>178</c:v>
                </c:pt>
                <c:pt idx="6">
                  <c:v>199</c:v>
                </c:pt>
                <c:pt idx="7">
                  <c:v>219</c:v>
                </c:pt>
                <c:pt idx="8">
                  <c:v>238</c:v>
                </c:pt>
                <c:pt idx="9">
                  <c:v>255</c:v>
                </c:pt>
                <c:pt idx="10">
                  <c:v>278</c:v>
                </c:pt>
                <c:pt idx="11">
                  <c:v>303</c:v>
                </c:pt>
                <c:pt idx="12">
                  <c:v>332</c:v>
                </c:pt>
                <c:pt idx="13">
                  <c:v>356</c:v>
                </c:pt>
                <c:pt idx="14">
                  <c:v>386</c:v>
                </c:pt>
                <c:pt idx="15">
                  <c:v>424</c:v>
                </c:pt>
                <c:pt idx="16">
                  <c:v>468</c:v>
                </c:pt>
                <c:pt idx="17">
                  <c:v>514</c:v>
                </c:pt>
                <c:pt idx="18">
                  <c:v>558</c:v>
                </c:pt>
                <c:pt idx="19">
                  <c:v>598</c:v>
                </c:pt>
                <c:pt idx="20">
                  <c:v>636</c:v>
                </c:pt>
                <c:pt idx="21">
                  <c:v>670</c:v>
                </c:pt>
                <c:pt idx="22">
                  <c:v>703</c:v>
                </c:pt>
                <c:pt idx="23">
                  <c:v>733</c:v>
                </c:pt>
                <c:pt idx="24">
                  <c:v>760</c:v>
                </c:pt>
                <c:pt idx="25">
                  <c:v>792</c:v>
                </c:pt>
                <c:pt idx="26">
                  <c:v>820</c:v>
                </c:pt>
                <c:pt idx="27">
                  <c:v>850</c:v>
                </c:pt>
                <c:pt idx="28">
                  <c:v>883</c:v>
                </c:pt>
                <c:pt idx="29">
                  <c:v>916</c:v>
                </c:pt>
                <c:pt idx="30">
                  <c:v>946</c:v>
                </c:pt>
                <c:pt idx="31">
                  <c:v>968</c:v>
                </c:pt>
                <c:pt idx="32">
                  <c:v>991</c:v>
                </c:pt>
                <c:pt idx="33">
                  <c:v>1013</c:v>
                </c:pt>
                <c:pt idx="34">
                  <c:v>1035</c:v>
                </c:pt>
                <c:pt idx="35">
                  <c:v>1056</c:v>
                </c:pt>
                <c:pt idx="36">
                  <c:v>1080</c:v>
                </c:pt>
                <c:pt idx="37">
                  <c:v>1103</c:v>
                </c:pt>
                <c:pt idx="38">
                  <c:v>1126</c:v>
                </c:pt>
                <c:pt idx="39">
                  <c:v>1148</c:v>
                </c:pt>
                <c:pt idx="40">
                  <c:v>1176</c:v>
                </c:pt>
                <c:pt idx="41">
                  <c:v>1198</c:v>
                </c:pt>
                <c:pt idx="42">
                  <c:v>1218</c:v>
                </c:pt>
                <c:pt idx="43">
                  <c:v>1235</c:v>
                </c:pt>
                <c:pt idx="44">
                  <c:v>1258</c:v>
                </c:pt>
              </c:numCache>
            </c:numRef>
          </c:yVal>
        </c:ser>
        <c:ser>
          <c:idx val="6"/>
          <c:order val="5"/>
          <c:tx>
            <c:strRef>
              <c:f>'Resultados CPD'!$IM$2:$IP$2</c:f>
              <c:strCache>
                <c:ptCount val="1"/>
                <c:pt idx="0">
                  <c:v>Marzo 2013</c:v>
                </c:pt>
              </c:strCache>
            </c:strRef>
          </c:tx>
          <c:spPr>
            <a:ln w="15875">
              <a:solidFill>
                <a:srgbClr val="B3A2C7"/>
              </a:solidFill>
            </a:ln>
          </c:spPr>
          <c:marker>
            <c:symbol val="none"/>
          </c:marker>
          <c:xVal>
            <c:numRef>
              <c:f>'Resultados CPD'!$IP$5:$IP$42</c:f>
              <c:numCache>
                <c:formatCode>0.0</c:formatCode>
                <c:ptCount val="38"/>
                <c:pt idx="1">
                  <c:v>28.049924867777989</c:v>
                </c:pt>
                <c:pt idx="2">
                  <c:v>33.649801411789745</c:v>
                </c:pt>
                <c:pt idx="3">
                  <c:v>31.563132012429822</c:v>
                </c:pt>
                <c:pt idx="4">
                  <c:v>33.649801411789745</c:v>
                </c:pt>
                <c:pt idx="5">
                  <c:v>17.811868991688883</c:v>
                </c:pt>
                <c:pt idx="6">
                  <c:v>12.905597232142519</c:v>
                </c:pt>
                <c:pt idx="7">
                  <c:v>10.051685518792665</c:v>
                </c:pt>
                <c:pt idx="8">
                  <c:v>9.0339791779388019</c:v>
                </c:pt>
                <c:pt idx="9">
                  <c:v>8.1951309403500403</c:v>
                </c:pt>
                <c:pt idx="10">
                  <c:v>5.9377855984780208</c:v>
                </c:pt>
                <c:pt idx="11">
                  <c:v>6.3828800415810445</c:v>
                </c:pt>
                <c:pt idx="12">
                  <c:v>5.2039568507697265</c:v>
                </c:pt>
                <c:pt idx="13">
                  <c:v>4.8981813406022381</c:v>
                </c:pt>
                <c:pt idx="14">
                  <c:v>5.2039568507697265</c:v>
                </c:pt>
                <c:pt idx="15">
                  <c:v>4.378781580223797</c:v>
                </c:pt>
                <c:pt idx="16">
                  <c:v>4.6247184411788869</c:v>
                </c:pt>
                <c:pt idx="17">
                  <c:v>4.378781580223797</c:v>
                </c:pt>
                <c:pt idx="18">
                  <c:v>4.1564780377707766</c:v>
                </c:pt>
                <c:pt idx="19">
                  <c:v>4.1564780377707766</c:v>
                </c:pt>
                <c:pt idx="20">
                  <c:v>3.9546105104057667</c:v>
                </c:pt>
                <c:pt idx="21">
                  <c:v>4.1564780377707766</c:v>
                </c:pt>
                <c:pt idx="22">
                  <c:v>4.378781580223797</c:v>
                </c:pt>
                <c:pt idx="23">
                  <c:v>4.6247184411788869</c:v>
                </c:pt>
                <c:pt idx="24">
                  <c:v>4.378781580223797</c:v>
                </c:pt>
                <c:pt idx="25">
                  <c:v>4.1564780377707766</c:v>
                </c:pt>
                <c:pt idx="26">
                  <c:v>4.6247184411788869</c:v>
                </c:pt>
                <c:pt idx="27">
                  <c:v>5.5479955067501745</c:v>
                </c:pt>
                <c:pt idx="28">
                  <c:v>5.9377855984780208</c:v>
                </c:pt>
                <c:pt idx="29">
                  <c:v>5.9377855984780208</c:v>
                </c:pt>
                <c:pt idx="30">
                  <c:v>6.3828800415810445</c:v>
                </c:pt>
                <c:pt idx="31">
                  <c:v>6.8956544871848973</c:v>
                </c:pt>
                <c:pt idx="32">
                  <c:v>6.8956544871848973</c:v>
                </c:pt>
                <c:pt idx="33">
                  <c:v>6.8956544871848973</c:v>
                </c:pt>
                <c:pt idx="34">
                  <c:v>7.4924238566808681</c:v>
                </c:pt>
                <c:pt idx="35">
                  <c:v>7.4924238566808681</c:v>
                </c:pt>
                <c:pt idx="36">
                  <c:v>6.3828800415810445</c:v>
                </c:pt>
                <c:pt idx="37">
                  <c:v>9.0339791779388019</c:v>
                </c:pt>
              </c:numCache>
            </c:numRef>
          </c:xVal>
          <c:yVal>
            <c:numRef>
              <c:f>'Resultados CPD'!$IN$5:$IN$42</c:f>
              <c:numCache>
                <c:formatCode>0.0</c:formatCode>
                <c:ptCount val="38"/>
                <c:pt idx="0">
                  <c:v>0</c:v>
                </c:pt>
                <c:pt idx="1">
                  <c:v>8</c:v>
                </c:pt>
                <c:pt idx="2">
                  <c:v>42</c:v>
                </c:pt>
                <c:pt idx="3">
                  <c:v>78</c:v>
                </c:pt>
                <c:pt idx="4">
                  <c:v>112</c:v>
                </c:pt>
                <c:pt idx="5">
                  <c:v>172</c:v>
                </c:pt>
                <c:pt idx="6">
                  <c:v>188</c:v>
                </c:pt>
                <c:pt idx="7">
                  <c:v>208</c:v>
                </c:pt>
                <c:pt idx="8">
                  <c:v>230</c:v>
                </c:pt>
                <c:pt idx="9">
                  <c:v>254</c:v>
                </c:pt>
                <c:pt idx="10">
                  <c:v>286</c:v>
                </c:pt>
                <c:pt idx="11">
                  <c:v>316</c:v>
                </c:pt>
                <c:pt idx="12">
                  <c:v>352</c:v>
                </c:pt>
                <c:pt idx="13">
                  <c:v>390</c:v>
                </c:pt>
                <c:pt idx="14">
                  <c:v>426</c:v>
                </c:pt>
                <c:pt idx="15">
                  <c:v>468</c:v>
                </c:pt>
                <c:pt idx="16">
                  <c:v>508</c:v>
                </c:pt>
                <c:pt idx="17">
                  <c:v>550</c:v>
                </c:pt>
                <c:pt idx="18">
                  <c:v>594</c:v>
                </c:pt>
                <c:pt idx="19">
                  <c:v>638</c:v>
                </c:pt>
                <c:pt idx="20">
                  <c:v>684</c:v>
                </c:pt>
                <c:pt idx="21">
                  <c:v>728</c:v>
                </c:pt>
                <c:pt idx="22">
                  <c:v>770</c:v>
                </c:pt>
                <c:pt idx="23">
                  <c:v>810</c:v>
                </c:pt>
                <c:pt idx="24">
                  <c:v>852</c:v>
                </c:pt>
                <c:pt idx="25">
                  <c:v>896</c:v>
                </c:pt>
                <c:pt idx="26">
                  <c:v>936</c:v>
                </c:pt>
                <c:pt idx="27">
                  <c:v>970</c:v>
                </c:pt>
                <c:pt idx="28">
                  <c:v>1002</c:v>
                </c:pt>
                <c:pt idx="29">
                  <c:v>1034</c:v>
                </c:pt>
                <c:pt idx="30">
                  <c:v>1064</c:v>
                </c:pt>
                <c:pt idx="31">
                  <c:v>1092</c:v>
                </c:pt>
                <c:pt idx="32">
                  <c:v>1120</c:v>
                </c:pt>
                <c:pt idx="33">
                  <c:v>1148</c:v>
                </c:pt>
                <c:pt idx="34">
                  <c:v>1174</c:v>
                </c:pt>
                <c:pt idx="35">
                  <c:v>1200</c:v>
                </c:pt>
                <c:pt idx="36">
                  <c:v>1230</c:v>
                </c:pt>
                <c:pt idx="37">
                  <c:v>1252</c:v>
                </c:pt>
              </c:numCache>
            </c:numRef>
          </c:yVal>
        </c:ser>
        <c:ser>
          <c:idx val="7"/>
          <c:order val="6"/>
          <c:tx>
            <c:strRef>
              <c:f>'Resultados CPD'!$IQ$2:$IT$2</c:f>
              <c:strCache>
                <c:ptCount val="1"/>
                <c:pt idx="0">
                  <c:v>Julio 2013</c:v>
                </c:pt>
              </c:strCache>
            </c:strRef>
          </c:tx>
          <c:spPr>
            <a:ln w="31750">
              <a:solidFill>
                <a:srgbClr val="7CBF33"/>
              </a:solidFill>
            </a:ln>
          </c:spPr>
          <c:marker>
            <c:symbol val="none"/>
          </c:marker>
          <c:xVal>
            <c:numRef>
              <c:f>'Resultados CPD'!$IT$5:$IT$53</c:f>
              <c:numCache>
                <c:formatCode>0.0</c:formatCode>
                <c:ptCount val="49"/>
                <c:pt idx="1">
                  <c:v>5.2039568507697265</c:v>
                </c:pt>
                <c:pt idx="2">
                  <c:v>12.905597232142519</c:v>
                </c:pt>
                <c:pt idx="3">
                  <c:v>24.583339404619849</c:v>
                </c:pt>
                <c:pt idx="4">
                  <c:v>30.609269254456631</c:v>
                </c:pt>
                <c:pt idx="5">
                  <c:v>30.609269254456631</c:v>
                </c:pt>
                <c:pt idx="6">
                  <c:v>14.987496262316172</c:v>
                </c:pt>
                <c:pt idx="7">
                  <c:v>32.574869380475917</c:v>
                </c:pt>
                <c:pt idx="8">
                  <c:v>18.501184744002682</c:v>
                </c:pt>
                <c:pt idx="9">
                  <c:v>5.7366304669120733</c:v>
                </c:pt>
                <c:pt idx="10">
                  <c:v>7.1823253117998975</c:v>
                </c:pt>
                <c:pt idx="11">
                  <c:v>6.3828800415810445</c:v>
                </c:pt>
                <c:pt idx="12">
                  <c:v>5.9377855984780208</c:v>
                </c:pt>
                <c:pt idx="13">
                  <c:v>5.2039568507697265</c:v>
                </c:pt>
                <c:pt idx="14">
                  <c:v>5.3707665832623732</c:v>
                </c:pt>
                <c:pt idx="15">
                  <c:v>5.7366304669120733</c:v>
                </c:pt>
                <c:pt idx="16">
                  <c:v>5.9377855984780208</c:v>
                </c:pt>
                <c:pt idx="17">
                  <c:v>8.1951309403500403</c:v>
                </c:pt>
                <c:pt idx="18">
                  <c:v>9.0339791779388019</c:v>
                </c:pt>
                <c:pt idx="19">
                  <c:v>9.517149197232289</c:v>
                </c:pt>
                <c:pt idx="20">
                  <c:v>9.0339791779388019</c:v>
                </c:pt>
                <c:pt idx="21">
                  <c:v>8.5952262187398567</c:v>
                </c:pt>
                <c:pt idx="22">
                  <c:v>8.1951309403500403</c:v>
                </c:pt>
                <c:pt idx="23">
                  <c:v>7.1823253117998975</c:v>
                </c:pt>
                <c:pt idx="24">
                  <c:v>6.6298962171348279</c:v>
                </c:pt>
                <c:pt idx="25">
                  <c:v>6.8956544871848973</c:v>
                </c:pt>
                <c:pt idx="26">
                  <c:v>7.4924238566808681</c:v>
                </c:pt>
                <c:pt idx="27">
                  <c:v>8.1951309403500403</c:v>
                </c:pt>
                <c:pt idx="28">
                  <c:v>9.0339791779388019</c:v>
                </c:pt>
                <c:pt idx="29">
                  <c:v>8.1951309403500403</c:v>
                </c:pt>
                <c:pt idx="30">
                  <c:v>7.4924238566808681</c:v>
                </c:pt>
                <c:pt idx="31">
                  <c:v>6.6298962171348279</c:v>
                </c:pt>
                <c:pt idx="32">
                  <c:v>7.1823253117998975</c:v>
                </c:pt>
                <c:pt idx="33">
                  <c:v>7.8288807523812372</c:v>
                </c:pt>
                <c:pt idx="34">
                  <c:v>8.1951309403500403</c:v>
                </c:pt>
                <c:pt idx="35">
                  <c:v>8.5952262187398567</c:v>
                </c:pt>
                <c:pt idx="36">
                  <c:v>9.517149197232289</c:v>
                </c:pt>
                <c:pt idx="37">
                  <c:v>9.517149197232289</c:v>
                </c:pt>
                <c:pt idx="38">
                  <c:v>11.310642665625572</c:v>
                </c:pt>
                <c:pt idx="39">
                  <c:v>11.310642665625572</c:v>
                </c:pt>
                <c:pt idx="40">
                  <c:v>12.905597232142519</c:v>
                </c:pt>
                <c:pt idx="41">
                  <c:v>11.310642665625572</c:v>
                </c:pt>
                <c:pt idx="42">
                  <c:v>10.646048851614205</c:v>
                </c:pt>
                <c:pt idx="43">
                  <c:v>9.517149197232289</c:v>
                </c:pt>
                <c:pt idx="44">
                  <c:v>9.0339791779388019</c:v>
                </c:pt>
                <c:pt idx="45">
                  <c:v>9.517149197232289</c:v>
                </c:pt>
                <c:pt idx="46">
                  <c:v>8.5952262187398567</c:v>
                </c:pt>
                <c:pt idx="47">
                  <c:v>12.058400268646752</c:v>
                </c:pt>
                <c:pt idx="48">
                  <c:v>10.646048851614205</c:v>
                </c:pt>
              </c:numCache>
            </c:numRef>
          </c:xVal>
          <c:yVal>
            <c:numRef>
              <c:f>'Resultados CPD'!$IR$5:$IR$53</c:f>
              <c:numCache>
                <c:formatCode>0</c:formatCode>
                <c:ptCount val="49"/>
                <c:pt idx="0">
                  <c:v>0</c:v>
                </c:pt>
                <c:pt idx="1">
                  <c:v>36</c:v>
                </c:pt>
                <c:pt idx="2">
                  <c:v>52</c:v>
                </c:pt>
                <c:pt idx="3">
                  <c:v>61</c:v>
                </c:pt>
                <c:pt idx="4">
                  <c:v>98</c:v>
                </c:pt>
                <c:pt idx="5">
                  <c:v>135</c:v>
                </c:pt>
                <c:pt idx="6">
                  <c:v>205</c:v>
                </c:pt>
                <c:pt idx="7">
                  <c:v>212</c:v>
                </c:pt>
                <c:pt idx="8">
                  <c:v>270</c:v>
                </c:pt>
                <c:pt idx="9">
                  <c:v>303</c:v>
                </c:pt>
                <c:pt idx="10">
                  <c:v>330</c:v>
                </c:pt>
                <c:pt idx="11">
                  <c:v>360</c:v>
                </c:pt>
                <c:pt idx="12">
                  <c:v>392</c:v>
                </c:pt>
                <c:pt idx="13">
                  <c:v>428</c:v>
                </c:pt>
                <c:pt idx="14">
                  <c:v>463</c:v>
                </c:pt>
                <c:pt idx="15">
                  <c:v>496</c:v>
                </c:pt>
                <c:pt idx="16">
                  <c:v>528</c:v>
                </c:pt>
                <c:pt idx="17">
                  <c:v>552</c:v>
                </c:pt>
                <c:pt idx="18">
                  <c:v>574</c:v>
                </c:pt>
                <c:pt idx="19">
                  <c:v>595</c:v>
                </c:pt>
                <c:pt idx="20">
                  <c:v>617</c:v>
                </c:pt>
                <c:pt idx="21">
                  <c:v>640</c:v>
                </c:pt>
                <c:pt idx="22">
                  <c:v>664</c:v>
                </c:pt>
                <c:pt idx="23">
                  <c:v>691</c:v>
                </c:pt>
                <c:pt idx="24">
                  <c:v>720</c:v>
                </c:pt>
                <c:pt idx="25">
                  <c:v>748</c:v>
                </c:pt>
                <c:pt idx="26">
                  <c:v>774</c:v>
                </c:pt>
                <c:pt idx="27">
                  <c:v>798</c:v>
                </c:pt>
                <c:pt idx="28">
                  <c:v>820</c:v>
                </c:pt>
                <c:pt idx="29">
                  <c:v>844</c:v>
                </c:pt>
                <c:pt idx="30">
                  <c:v>870</c:v>
                </c:pt>
                <c:pt idx="31">
                  <c:v>899</c:v>
                </c:pt>
                <c:pt idx="32">
                  <c:v>926</c:v>
                </c:pt>
                <c:pt idx="33">
                  <c:v>951</c:v>
                </c:pt>
                <c:pt idx="34">
                  <c:v>975</c:v>
                </c:pt>
                <c:pt idx="35">
                  <c:v>998</c:v>
                </c:pt>
                <c:pt idx="36">
                  <c:v>1019</c:v>
                </c:pt>
                <c:pt idx="37">
                  <c:v>1040</c:v>
                </c:pt>
                <c:pt idx="38">
                  <c:v>1058</c:v>
                </c:pt>
                <c:pt idx="39">
                  <c:v>1076</c:v>
                </c:pt>
                <c:pt idx="40">
                  <c:v>1092</c:v>
                </c:pt>
                <c:pt idx="41">
                  <c:v>1110</c:v>
                </c:pt>
                <c:pt idx="42">
                  <c:v>1129</c:v>
                </c:pt>
                <c:pt idx="43">
                  <c:v>1150</c:v>
                </c:pt>
                <c:pt idx="44">
                  <c:v>1172</c:v>
                </c:pt>
                <c:pt idx="45">
                  <c:v>1193</c:v>
                </c:pt>
                <c:pt idx="46">
                  <c:v>1216</c:v>
                </c:pt>
                <c:pt idx="47">
                  <c:v>1233</c:v>
                </c:pt>
                <c:pt idx="48">
                  <c:v>1252</c:v>
                </c:pt>
              </c:numCache>
            </c:numRef>
          </c:yVal>
        </c:ser>
        <c:ser>
          <c:idx val="8"/>
          <c:order val="7"/>
          <c:tx>
            <c:strRef>
              <c:f>'Resultados CPD'!$IU$2:$IX$2</c:f>
              <c:strCache>
                <c:ptCount val="1"/>
                <c:pt idx="0">
                  <c:v>Noviembre 2013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'Resultados CPD'!$IX$5:$IX$47</c:f>
              <c:numCache>
                <c:formatCode>0.0</c:formatCode>
                <c:ptCount val="43"/>
                <c:pt idx="1">
                  <c:v>11.310642665625572</c:v>
                </c:pt>
                <c:pt idx="2">
                  <c:v>14.987496262316172</c:v>
                </c:pt>
                <c:pt idx="3">
                  <c:v>132.507021689982</c:v>
                </c:pt>
                <c:pt idx="4">
                  <c:v>28.049924867777989</c:v>
                </c:pt>
                <c:pt idx="5">
                  <c:v>23.985574280697044</c:v>
                </c:pt>
                <c:pt idx="6">
                  <c:v>33.649801411789745</c:v>
                </c:pt>
                <c:pt idx="7">
                  <c:v>25.209944812190329</c:v>
                </c:pt>
                <c:pt idx="8">
                  <c:v>10.281717992438868</c:v>
                </c:pt>
                <c:pt idx="9">
                  <c:v>10.051685518792665</c:v>
                </c:pt>
                <c:pt idx="10">
                  <c:v>7.4924238566808681</c:v>
                </c:pt>
                <c:pt idx="11">
                  <c:v>6.3828800415810445</c:v>
                </c:pt>
                <c:pt idx="12">
                  <c:v>5.9377855984780208</c:v>
                </c:pt>
                <c:pt idx="13">
                  <c:v>6.3828800415810445</c:v>
                </c:pt>
                <c:pt idx="14">
                  <c:v>5.9377855984780208</c:v>
                </c:pt>
                <c:pt idx="15">
                  <c:v>5.9377855984780208</c:v>
                </c:pt>
                <c:pt idx="16">
                  <c:v>7.4924238566808681</c:v>
                </c:pt>
                <c:pt idx="17">
                  <c:v>6.8956544871848973</c:v>
                </c:pt>
                <c:pt idx="18">
                  <c:v>6.3828800415810445</c:v>
                </c:pt>
                <c:pt idx="19">
                  <c:v>5.9377855984780208</c:v>
                </c:pt>
                <c:pt idx="20">
                  <c:v>6.8956544871848973</c:v>
                </c:pt>
                <c:pt idx="21">
                  <c:v>6.3828800415810445</c:v>
                </c:pt>
                <c:pt idx="22">
                  <c:v>7.4924238566808681</c:v>
                </c:pt>
                <c:pt idx="23">
                  <c:v>7.4924238566808681</c:v>
                </c:pt>
                <c:pt idx="24">
                  <c:v>5.9377855984780208</c:v>
                </c:pt>
                <c:pt idx="25">
                  <c:v>6.8956544871848973</c:v>
                </c:pt>
                <c:pt idx="26">
                  <c:v>6.3828800415810445</c:v>
                </c:pt>
                <c:pt idx="27">
                  <c:v>5.5479955067501745</c:v>
                </c:pt>
                <c:pt idx="28">
                  <c:v>5.2039568507697265</c:v>
                </c:pt>
                <c:pt idx="29">
                  <c:v>5.5479955067501745</c:v>
                </c:pt>
                <c:pt idx="30">
                  <c:v>5.2039568507697265</c:v>
                </c:pt>
                <c:pt idx="31">
                  <c:v>5.9377855984780208</c:v>
                </c:pt>
                <c:pt idx="32">
                  <c:v>6.8956544871848973</c:v>
                </c:pt>
                <c:pt idx="33">
                  <c:v>7.4924238566808681</c:v>
                </c:pt>
                <c:pt idx="34">
                  <c:v>7.4924238566808681</c:v>
                </c:pt>
                <c:pt idx="35">
                  <c:v>8.1951309403500403</c:v>
                </c:pt>
                <c:pt idx="36">
                  <c:v>8.1951309403500403</c:v>
                </c:pt>
                <c:pt idx="37">
                  <c:v>7.4924238566808681</c:v>
                </c:pt>
                <c:pt idx="38">
                  <c:v>9.0339791779388019</c:v>
                </c:pt>
                <c:pt idx="39">
                  <c:v>8.1951309403500403</c:v>
                </c:pt>
                <c:pt idx="40">
                  <c:v>7.4924238566808681</c:v>
                </c:pt>
                <c:pt idx="41">
                  <c:v>10.051685518792665</c:v>
                </c:pt>
                <c:pt idx="42">
                  <c:v>10.051685518792665</c:v>
                </c:pt>
              </c:numCache>
            </c:numRef>
          </c:xVal>
          <c:yVal>
            <c:numRef>
              <c:f>'Resultados CPD'!$IV$5:$IV$47</c:f>
              <c:numCache>
                <c:formatCode>0.0</c:formatCode>
                <c:ptCount val="43"/>
                <c:pt idx="0">
                  <c:v>0</c:v>
                </c:pt>
                <c:pt idx="1">
                  <c:v>18</c:v>
                </c:pt>
                <c:pt idx="2">
                  <c:v>32</c:v>
                </c:pt>
                <c:pt idx="3">
                  <c:v>34</c:v>
                </c:pt>
                <c:pt idx="4">
                  <c:v>74</c:v>
                </c:pt>
                <c:pt idx="5">
                  <c:v>120</c:v>
                </c:pt>
                <c:pt idx="6">
                  <c:v>154</c:v>
                </c:pt>
                <c:pt idx="7">
                  <c:v>198</c:v>
                </c:pt>
                <c:pt idx="8">
                  <c:v>296</c:v>
                </c:pt>
                <c:pt idx="9">
                  <c:v>316</c:v>
                </c:pt>
                <c:pt idx="10">
                  <c:v>342</c:v>
                </c:pt>
                <c:pt idx="11">
                  <c:v>372</c:v>
                </c:pt>
                <c:pt idx="12">
                  <c:v>404</c:v>
                </c:pt>
                <c:pt idx="13">
                  <c:v>434</c:v>
                </c:pt>
                <c:pt idx="14">
                  <c:v>466</c:v>
                </c:pt>
                <c:pt idx="15">
                  <c:v>498</c:v>
                </c:pt>
                <c:pt idx="16">
                  <c:v>524</c:v>
                </c:pt>
                <c:pt idx="17">
                  <c:v>552</c:v>
                </c:pt>
                <c:pt idx="18">
                  <c:v>582</c:v>
                </c:pt>
                <c:pt idx="19">
                  <c:v>614</c:v>
                </c:pt>
                <c:pt idx="20">
                  <c:v>642</c:v>
                </c:pt>
                <c:pt idx="21">
                  <c:v>672</c:v>
                </c:pt>
                <c:pt idx="22">
                  <c:v>698</c:v>
                </c:pt>
                <c:pt idx="23">
                  <c:v>724</c:v>
                </c:pt>
                <c:pt idx="24">
                  <c:v>756</c:v>
                </c:pt>
                <c:pt idx="25">
                  <c:v>784</c:v>
                </c:pt>
                <c:pt idx="26">
                  <c:v>814</c:v>
                </c:pt>
                <c:pt idx="27">
                  <c:v>848</c:v>
                </c:pt>
                <c:pt idx="28">
                  <c:v>884</c:v>
                </c:pt>
                <c:pt idx="29">
                  <c:v>918</c:v>
                </c:pt>
                <c:pt idx="30">
                  <c:v>954</c:v>
                </c:pt>
                <c:pt idx="31">
                  <c:v>986</c:v>
                </c:pt>
                <c:pt idx="32">
                  <c:v>1014</c:v>
                </c:pt>
                <c:pt idx="33">
                  <c:v>1040</c:v>
                </c:pt>
                <c:pt idx="34">
                  <c:v>1066</c:v>
                </c:pt>
                <c:pt idx="35">
                  <c:v>1090</c:v>
                </c:pt>
                <c:pt idx="36">
                  <c:v>1114</c:v>
                </c:pt>
                <c:pt idx="37">
                  <c:v>1140</c:v>
                </c:pt>
                <c:pt idx="38">
                  <c:v>1162</c:v>
                </c:pt>
                <c:pt idx="39">
                  <c:v>1186</c:v>
                </c:pt>
                <c:pt idx="40">
                  <c:v>1212</c:v>
                </c:pt>
                <c:pt idx="41">
                  <c:v>1232</c:v>
                </c:pt>
                <c:pt idx="42">
                  <c:v>1252</c:v>
                </c:pt>
              </c:numCache>
            </c:numRef>
          </c:yVal>
        </c:ser>
        <c:axId val="78622720"/>
        <c:axId val="78624640"/>
      </c:scatterChart>
      <c:valAx>
        <c:axId val="78622720"/>
        <c:scaling>
          <c:orientation val="minMax"/>
          <c:min val="0"/>
        </c:scaling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CBR (%)</a:t>
                </a:r>
                <a:endParaRPr lang="es-CR"/>
              </a:p>
            </c:rich>
          </c:tx>
          <c:layout>
            <c:manualLayout>
              <c:xMode val="edge"/>
              <c:yMode val="edge"/>
              <c:x val="0.41635381382105741"/>
              <c:y val="1.2646491854258125E-2"/>
            </c:manualLayout>
          </c:layout>
        </c:title>
        <c:numFmt formatCode="0" sourceLinked="0"/>
        <c:majorTickMark val="none"/>
        <c:tickLblPos val="nextTo"/>
        <c:crossAx val="78624640"/>
        <c:crosses val="autoZero"/>
        <c:crossBetween val="midCat"/>
      </c:valAx>
      <c:valAx>
        <c:axId val="78624640"/>
        <c:scaling>
          <c:orientation val="maxMin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Penetración (mm)</a:t>
                </a:r>
                <a:endParaRPr lang="es-CR"/>
              </a:p>
            </c:rich>
          </c:tx>
          <c:layout>
            <c:manualLayout>
              <c:xMode val="edge"/>
              <c:yMode val="edge"/>
              <c:x val="2.3859517946386451E-3"/>
              <c:y val="0.34644545022090217"/>
            </c:manualLayout>
          </c:layout>
        </c:title>
        <c:numFmt formatCode="0" sourceLinked="0"/>
        <c:majorTickMark val="none"/>
        <c:tickLblPos val="nextTo"/>
        <c:crossAx val="786227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794034357276158"/>
          <c:y val="0.3444299051155385"/>
          <c:w val="0.27185164388489397"/>
          <c:h val="0.60013856253166364"/>
        </c:manualLayout>
      </c:layout>
      <c:spPr>
        <a:solidFill>
          <a:sysClr val="window" lastClr="FFFFFF"/>
        </a:solidFill>
        <a:ln>
          <a:solidFill>
            <a:schemeClr val="tx1"/>
          </a:solidFill>
        </a:ln>
      </c:spPr>
      <c:txPr>
        <a:bodyPr/>
        <a:lstStyle/>
        <a:p>
          <a:pPr>
            <a:defRPr sz="1500"/>
          </a:pPr>
          <a:endParaRPr lang="es-CR"/>
        </a:p>
      </c:txPr>
    </c:legend>
    <c:plotVisOnly val="1"/>
  </c:chart>
  <c:txPr>
    <a:bodyPr/>
    <a:lstStyle/>
    <a:p>
      <a:pPr>
        <a:defRPr sz="2000"/>
      </a:pPr>
      <a:endParaRPr lang="es-C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6BAD7-8A10-4A56-99CF-02D0755C8FCB}" type="datetimeFigureOut">
              <a:rPr lang="es-CR" smtClean="0"/>
              <a:pPr/>
              <a:t>13/05/2014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F0666-76E6-47ED-988B-F680E33395B2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53106-3FDF-4E4B-B1D7-F17BC63EF8C1}" type="slidenum">
              <a:rPr lang="es-ES" smtClean="0">
                <a:ea typeface="MS Pゴシック"/>
                <a:cs typeface="MS Pゴシック"/>
              </a:rPr>
              <a:pPr/>
              <a:t>2</a:t>
            </a:fld>
            <a:endParaRPr lang="es-ES" smtClean="0">
              <a:ea typeface="MS Pゴシック"/>
              <a:cs typeface="MS Pゴシック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74A07-8237-4EB4-81DC-5BFC34963399}" type="slidenum">
              <a:rPr lang="es-CR" smtClean="0"/>
              <a:pPr/>
              <a:t>15</a:t>
            </a:fld>
            <a:endParaRPr lang="es-C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74A07-8237-4EB4-81DC-5BFC34963399}" type="slidenum">
              <a:rPr lang="es-CR" smtClean="0"/>
              <a:pPr/>
              <a:t>16</a:t>
            </a:fld>
            <a:endParaRPr lang="es-C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74A07-8237-4EB4-81DC-5BFC34963399}" type="slidenum">
              <a:rPr lang="es-CR" smtClean="0"/>
              <a:pPr/>
              <a:t>35</a:t>
            </a:fld>
            <a:endParaRPr lang="es-C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R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74A07-8237-4EB4-81DC-5BFC34963399}" type="slidenum">
              <a:rPr lang="es-CR" smtClean="0"/>
              <a:pPr/>
              <a:t>36</a:t>
            </a:fld>
            <a:endParaRPr lang="es-C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13/05/2014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66549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13/05/2014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209064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13/05/2014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229035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13/05/2014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026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13/05/2014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7628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13/05/2014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365008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13/05/2014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95952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13/05/2014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331965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13/05/2014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222177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13/05/2014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255929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C96-85B1-45BD-99A4-890B642FC375}" type="datetimeFigureOut">
              <a:rPr lang="es-CR" smtClean="0"/>
              <a:pPr/>
              <a:t>13/05/2014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54F7-F041-41A0-9BB3-AA3B4692F12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413710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90C96-85B1-45BD-99A4-890B642FC375}" type="datetimeFigureOut">
              <a:rPr lang="es-CR" smtClean="0"/>
              <a:pPr/>
              <a:t>13/05/2014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54F7-F041-41A0-9BB3-AA3B4692F12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3192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" y="485745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000" b="1" i="1" dirty="0" smtClean="0">
                <a:solidFill>
                  <a:srgbClr val="7030A0"/>
                </a:solidFill>
              </a:rPr>
              <a:t>Evaluación del desempeño de </a:t>
            </a:r>
            <a:r>
              <a:rPr lang="es-CR" sz="3000" b="1" i="1" dirty="0" err="1" smtClean="0">
                <a:solidFill>
                  <a:srgbClr val="7030A0"/>
                </a:solidFill>
              </a:rPr>
              <a:t>subrasantes</a:t>
            </a:r>
            <a:r>
              <a:rPr lang="es-CR" sz="3000" b="1" i="1" dirty="0" smtClean="0">
                <a:solidFill>
                  <a:srgbClr val="7030A0"/>
                </a:solidFill>
              </a:rPr>
              <a:t> estabilizadas con cal en tramos de prueba</a:t>
            </a:r>
          </a:p>
          <a:p>
            <a:pPr algn="r"/>
            <a:r>
              <a:rPr lang="es-CR" sz="2800" dirty="0" smtClean="0">
                <a:solidFill>
                  <a:srgbClr val="7030A0"/>
                </a:solidFill>
              </a:rPr>
              <a:t>Ing. Tania Ávila Esquivel</a:t>
            </a:r>
          </a:p>
          <a:p>
            <a:pPr algn="r"/>
            <a:r>
              <a:rPr lang="es-CR" sz="2800" dirty="0" smtClean="0">
                <a:solidFill>
                  <a:srgbClr val="7030A0"/>
                </a:solidFill>
              </a:rPr>
              <a:t>Ing. Gustavo Badilla Vargas</a:t>
            </a:r>
            <a:endParaRPr lang="es-CR" sz="2800" dirty="0">
              <a:solidFill>
                <a:srgbClr val="7030A0"/>
              </a:solidFill>
            </a:endParaRPr>
          </a:p>
        </p:txBody>
      </p:sp>
      <p:pic>
        <p:nvPicPr>
          <p:cNvPr id="6" name="Picture 4" descr="http://www.crhoy.com/wp-content/uploads/2013/06/LANAMM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857868"/>
            <a:ext cx="1218110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78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4762500" cy="4581525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22225">
            <a:solidFill>
              <a:schemeClr val="accent5">
                <a:lumMod val="50000"/>
              </a:schemeClr>
            </a:solidFill>
          </a:ln>
        </p:spPr>
      </p:pic>
      <p:grpSp>
        <p:nvGrpSpPr>
          <p:cNvPr id="5" name="11 Grupo"/>
          <p:cNvGrpSpPr/>
          <p:nvPr/>
        </p:nvGrpSpPr>
        <p:grpSpPr>
          <a:xfrm>
            <a:off x="2857488" y="1816830"/>
            <a:ext cx="6193202" cy="4500594"/>
            <a:chOff x="2857488" y="1816830"/>
            <a:chExt cx="6193202" cy="4500594"/>
          </a:xfrm>
        </p:grpSpPr>
        <p:grpSp>
          <p:nvGrpSpPr>
            <p:cNvPr id="6" name="10 Grupo"/>
            <p:cNvGrpSpPr/>
            <p:nvPr/>
          </p:nvGrpSpPr>
          <p:grpSpPr>
            <a:xfrm>
              <a:off x="2857488" y="1816830"/>
              <a:ext cx="6193202" cy="4500594"/>
              <a:chOff x="2857488" y="1816830"/>
              <a:chExt cx="6193202" cy="4500594"/>
            </a:xfrm>
          </p:grpSpPr>
          <p:sp>
            <p:nvSpPr>
              <p:cNvPr id="9" name="8 Elipse"/>
              <p:cNvSpPr/>
              <p:nvPr/>
            </p:nvSpPr>
            <p:spPr>
              <a:xfrm>
                <a:off x="4335782" y="1816830"/>
                <a:ext cx="4714908" cy="4500594"/>
              </a:xfrm>
              <a:prstGeom prst="ellipse">
                <a:avLst/>
              </a:prstGeom>
              <a:blipFill>
                <a:blip r:embed="rId4" cstate="email"/>
                <a:stretch>
                  <a:fillRect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/>
              </a:p>
            </p:txBody>
          </p:sp>
          <p:sp>
            <p:nvSpPr>
              <p:cNvPr id="10" name="9 Elipse"/>
              <p:cNvSpPr/>
              <p:nvPr/>
            </p:nvSpPr>
            <p:spPr>
              <a:xfrm>
                <a:off x="2857488" y="2677296"/>
                <a:ext cx="500066" cy="42862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/>
              </a:p>
            </p:txBody>
          </p:sp>
          <p:cxnSp>
            <p:nvCxnSpPr>
              <p:cNvPr id="11" name="10 Conector recto"/>
              <p:cNvCxnSpPr>
                <a:stCxn id="10" idx="0"/>
                <a:endCxn id="9" idx="1"/>
              </p:cNvCxnSpPr>
              <p:nvPr/>
            </p:nvCxnSpPr>
            <p:spPr>
              <a:xfrm rot="5400000" flipH="1" flipV="1">
                <a:off x="3966208" y="1617239"/>
                <a:ext cx="201370" cy="1918744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recto"/>
              <p:cNvCxnSpPr>
                <a:stCxn id="10" idx="4"/>
                <a:endCxn id="9" idx="2"/>
              </p:cNvCxnSpPr>
              <p:nvPr/>
            </p:nvCxnSpPr>
            <p:spPr>
              <a:xfrm rot="16200000" flipH="1">
                <a:off x="3241050" y="2972394"/>
                <a:ext cx="961203" cy="1228261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15272" y="2500306"/>
              <a:ext cx="296421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7 CuadroTexto"/>
            <p:cNvSpPr txBox="1"/>
            <p:nvPr/>
          </p:nvSpPr>
          <p:spPr>
            <a:xfrm>
              <a:off x="7621256" y="226341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R" dirty="0" smtClean="0"/>
                <a:t>N</a:t>
              </a:r>
              <a:endParaRPr lang="es-CR" dirty="0"/>
            </a:p>
          </p:txBody>
        </p:sp>
      </p:grp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357686" y="428604"/>
            <a:ext cx="3757610" cy="1143000"/>
          </a:xfrm>
        </p:spPr>
        <p:txBody>
          <a:bodyPr>
            <a:normAutofit fontScale="90000"/>
          </a:bodyPr>
          <a:lstStyle/>
          <a:p>
            <a:r>
              <a:rPr lang="es-CR" dirty="0" smtClean="0">
                <a:solidFill>
                  <a:srgbClr val="7030A0"/>
                </a:solidFill>
                <a:latin typeface="Berlin Sans FB" pitchFamily="34" charset="0"/>
              </a:rPr>
              <a:t>T1: SITIO DE PRUEBA </a:t>
            </a:r>
            <a:endParaRPr lang="es-CR" dirty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1B593-D2BA-4081-9DAE-E55A9FF60098}" type="datetime1">
              <a:rPr lang="es-CR" smtClean="0"/>
              <a:pPr>
                <a:defRPr/>
              </a:pPr>
              <a:t>13/05/2014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30" y="1857364"/>
            <a:ext cx="4643470" cy="450057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 w="22225">
            <a:solidFill>
              <a:schemeClr val="accent5">
                <a:lumMod val="50000"/>
              </a:schemeClr>
            </a:solidFill>
          </a:ln>
        </p:spPr>
      </p:pic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4286248" y="357166"/>
            <a:ext cx="3757610" cy="1143000"/>
          </a:xfrm>
        </p:spPr>
        <p:txBody>
          <a:bodyPr>
            <a:normAutofit fontScale="90000"/>
          </a:bodyPr>
          <a:lstStyle/>
          <a:p>
            <a:r>
              <a:rPr lang="es-CR" dirty="0" smtClean="0">
                <a:solidFill>
                  <a:srgbClr val="7030A0"/>
                </a:solidFill>
                <a:latin typeface="Berlin Sans FB" pitchFamily="34" charset="0"/>
              </a:rPr>
              <a:t>T2: SITIO DE PRUEBA</a:t>
            </a:r>
            <a:endParaRPr lang="es-CR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grpSp>
        <p:nvGrpSpPr>
          <p:cNvPr id="2" name="11 Grupo"/>
          <p:cNvGrpSpPr/>
          <p:nvPr/>
        </p:nvGrpSpPr>
        <p:grpSpPr>
          <a:xfrm>
            <a:off x="0" y="285728"/>
            <a:ext cx="5500694" cy="4500594"/>
            <a:chOff x="0" y="285728"/>
            <a:chExt cx="5500694" cy="4500594"/>
          </a:xfrm>
        </p:grpSpPr>
        <p:sp>
          <p:nvSpPr>
            <p:cNvPr id="6" name="5 Elipse"/>
            <p:cNvSpPr/>
            <p:nvPr/>
          </p:nvSpPr>
          <p:spPr>
            <a:xfrm>
              <a:off x="0" y="285728"/>
              <a:ext cx="4714908" cy="4500594"/>
            </a:xfrm>
            <a:prstGeom prst="ellipse">
              <a:avLst/>
            </a:prstGeom>
            <a:blipFill>
              <a:blip r:embed="rId4" cstate="email"/>
              <a:stretch>
                <a:fillRect/>
              </a:stretch>
            </a:blip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7" name="6 Elipse"/>
            <p:cNvSpPr/>
            <p:nvPr/>
          </p:nvSpPr>
          <p:spPr>
            <a:xfrm>
              <a:off x="5000628" y="3571876"/>
              <a:ext cx="500066" cy="4286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cxnSp>
          <p:nvCxnSpPr>
            <p:cNvPr id="8" name="7 Conector recto"/>
            <p:cNvCxnSpPr>
              <a:stCxn id="7" idx="0"/>
              <a:endCxn id="6" idx="6"/>
            </p:cNvCxnSpPr>
            <p:nvPr/>
          </p:nvCxnSpPr>
          <p:spPr>
            <a:xfrm rot="16200000" flipV="1">
              <a:off x="4464860" y="2786074"/>
              <a:ext cx="1035851" cy="535753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>
              <a:stCxn id="7" idx="4"/>
              <a:endCxn id="6" idx="5"/>
            </p:cNvCxnSpPr>
            <p:nvPr/>
          </p:nvCxnSpPr>
          <p:spPr>
            <a:xfrm rot="5400000">
              <a:off x="4574182" y="3450747"/>
              <a:ext cx="126722" cy="1226236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14414" y="1071546"/>
              <a:ext cx="296421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17 CuadroTexto"/>
            <p:cNvSpPr txBox="1"/>
            <p:nvPr/>
          </p:nvSpPr>
          <p:spPr>
            <a:xfrm>
              <a:off x="1120398" y="83465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R" dirty="0" smtClean="0"/>
                <a:t>N</a:t>
              </a:r>
              <a:endParaRPr lang="es-CR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7858212" cy="928670"/>
          </a:xfrm>
        </p:spPr>
        <p:txBody>
          <a:bodyPr/>
          <a:lstStyle/>
          <a:p>
            <a:r>
              <a:rPr lang="es-CR" sz="3800" dirty="0" smtClean="0">
                <a:solidFill>
                  <a:srgbClr val="7030A0"/>
                </a:solidFill>
                <a:latin typeface="Berlin Sans FB" pitchFamily="34" charset="0"/>
              </a:rPr>
              <a:t>TRAMOS ESTABILIZADOS CON CAL</a:t>
            </a: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MX" sz="2800" b="1" dirty="0" smtClean="0"/>
              <a:t>Los pasos básicos para construcción son:</a:t>
            </a:r>
          </a:p>
          <a:p>
            <a:pPr eaLnBrk="1" hangingPunct="1">
              <a:buFont typeface="Arial" pitchFamily="34" charset="0"/>
              <a:buChar char="•"/>
            </a:pPr>
            <a:endParaRPr lang="es-CR" sz="2800" b="1" dirty="0" smtClean="0"/>
          </a:p>
          <a:p>
            <a:pPr lvl="1">
              <a:buFont typeface="Arial" pitchFamily="34" charset="0"/>
              <a:buChar char="•"/>
            </a:pPr>
            <a:r>
              <a:rPr lang="es-MX" sz="2800" i="1" dirty="0" smtClean="0"/>
              <a:t>Escarificar o pulverizar parcialmente el suelo (pulverizar para este caso)</a:t>
            </a:r>
            <a:endParaRPr lang="es-CR" sz="2800" i="1" dirty="0" smtClean="0"/>
          </a:p>
          <a:p>
            <a:pPr lvl="1">
              <a:buFont typeface="Arial" pitchFamily="34" charset="0"/>
              <a:buChar char="•"/>
            </a:pPr>
            <a:r>
              <a:rPr lang="es-MX" sz="2800" i="1" dirty="0" smtClean="0"/>
              <a:t>Esparcir la cal</a:t>
            </a:r>
            <a:endParaRPr lang="es-CR" sz="2800" i="1" dirty="0" smtClean="0"/>
          </a:p>
          <a:p>
            <a:pPr lvl="1">
              <a:buFont typeface="Arial" pitchFamily="34" charset="0"/>
              <a:buChar char="•"/>
            </a:pPr>
            <a:r>
              <a:rPr lang="es-MX" sz="2800" i="1" dirty="0" smtClean="0"/>
              <a:t>Adición de agua y mezclar</a:t>
            </a:r>
            <a:endParaRPr lang="es-CR" sz="2800" i="1" dirty="0" smtClean="0"/>
          </a:p>
          <a:p>
            <a:pPr lvl="1">
              <a:buFont typeface="Arial" pitchFamily="34" charset="0"/>
              <a:buChar char="•"/>
            </a:pPr>
            <a:r>
              <a:rPr lang="es-MX" sz="2800" i="1" dirty="0" smtClean="0"/>
              <a:t>Compactar a la densidad máxima práctica </a:t>
            </a:r>
            <a:endParaRPr lang="es-CR" sz="2800" i="1" dirty="0" smtClean="0"/>
          </a:p>
          <a:p>
            <a:pPr lvl="1">
              <a:buFont typeface="Arial" pitchFamily="34" charset="0"/>
              <a:buChar char="•"/>
            </a:pPr>
            <a:r>
              <a:rPr lang="es-MX" sz="2800" i="1" dirty="0" smtClean="0"/>
              <a:t>Curado</a:t>
            </a:r>
            <a:endParaRPr lang="es-CR" sz="2800" i="1" dirty="0" smtClean="0"/>
          </a:p>
          <a:p>
            <a:endParaRPr lang="es-CR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82A50-6306-4F4E-B457-985BBA663E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887555"/>
            <a:ext cx="9144000" cy="404177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R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 pitchFamily="18" charset="0"/>
                <a:ea typeface="+mn-ea"/>
                <a:cs typeface="+mn-cs"/>
              </a:rPr>
              <a:t>TRAMO DE PRUEBA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R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 pitchFamily="18" charset="0"/>
                <a:ea typeface="+mn-ea"/>
                <a:cs typeface="+mn-cs"/>
              </a:rPr>
              <a:t>MUNICIPALIDAD DE CAÑAS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52400" y="1676400"/>
            <a:ext cx="8812213" cy="0"/>
          </a:xfrm>
          <a:prstGeom prst="line">
            <a:avLst/>
          </a:prstGeom>
          <a:noFill/>
          <a:ln w="57150" cmpd="thickThin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R" dirty="0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52400" y="4221088"/>
            <a:ext cx="8739188" cy="0"/>
          </a:xfrm>
          <a:prstGeom prst="line">
            <a:avLst/>
          </a:prstGeom>
          <a:noFill/>
          <a:ln w="57150" cmpd="thickThin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R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428625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Colaboración de la Unidad Técnica Vial. Municipalidad de Cañas</a:t>
            </a:r>
            <a:endParaRPr lang="es-E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6872310" cy="868346"/>
          </a:xfrm>
        </p:spPr>
        <p:txBody>
          <a:bodyPr>
            <a:normAutofit fontScale="90000"/>
          </a:bodyPr>
          <a:lstStyle/>
          <a:p>
            <a:pPr algn="r"/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CONDICIONES DEL TRAMO A FINALES </a:t>
            </a:r>
            <a:b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</a:br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AÑO 2011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10243" name="Picture 3" descr="C:\Gustavo\Proyectos de Investigación\Proyectos 2011\Estabilización con Cal Tramos de prueba\Cañas\Barrio La Unión\DSCI01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1071546"/>
            <a:ext cx="4786347" cy="358976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2" name="Picture 2" descr="C:\Gustavo\Proyectos de Investigación\Proyectos 2011\Estabilización con Cal Tramos de prueba\Cañas\Barrio La Unión\DSCI01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589603"/>
            <a:ext cx="5500726" cy="412554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95444"/>
          </a:xfrm>
        </p:spPr>
        <p:txBody>
          <a:bodyPr>
            <a:normAutofit fontScale="90000"/>
          </a:bodyPr>
          <a:lstStyle/>
          <a:p>
            <a:r>
              <a:rPr lang="es-CR" dirty="0" smtClean="0">
                <a:solidFill>
                  <a:srgbClr val="7030A0"/>
                </a:solidFill>
                <a:latin typeface="Berlin Sans FB" pitchFamily="34" charset="0"/>
              </a:rPr>
              <a:t>TERRENO NATURAL</a:t>
            </a:r>
            <a:endParaRPr lang="es-CR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6" name="4 Marcador de contenido" descr="P101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357290" y="1285860"/>
            <a:ext cx="6286544" cy="471490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701518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CR" sz="4000" dirty="0" smtClean="0">
                <a:solidFill>
                  <a:srgbClr val="7030A0"/>
                </a:solidFill>
                <a:latin typeface="Berlin Sans FB" pitchFamily="34" charset="0"/>
              </a:rPr>
              <a:t>ESCARIFICACIÓN INICIAL DEL SUELO</a:t>
            </a:r>
            <a:endParaRPr lang="es-CR" sz="40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5" name="4 Marcador de contenido" descr="P101001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2844" y="1071546"/>
            <a:ext cx="4680520" cy="3510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\\Pascal\investigacion\5 Asistentes\26 Tramos de prueba\Cañas\P1010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2643182"/>
            <a:ext cx="4606232" cy="3454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7929618" cy="642942"/>
          </a:xfrm>
        </p:spPr>
        <p:txBody>
          <a:bodyPr/>
          <a:lstStyle/>
          <a:p>
            <a:r>
              <a:rPr lang="es-MX" sz="3500" dirty="0" smtClean="0">
                <a:solidFill>
                  <a:srgbClr val="7030A0"/>
                </a:solidFill>
                <a:latin typeface="Berlin Sans FB" pitchFamily="34" charset="0"/>
              </a:rPr>
              <a:t>COLOCACIÓN DE LOS SACOS DE CAL</a:t>
            </a:r>
            <a:endParaRPr lang="es-CR" sz="35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6" name="5 Marcador de contenido" descr="P10100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3" y="1071546"/>
            <a:ext cx="4762533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\\Pascal\investigacion\5 Asistentes\26 Tramos de prueba\Cañas\P1010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55909" y="2492896"/>
            <a:ext cx="4800534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s-MX" sz="4000" dirty="0" smtClean="0">
                <a:solidFill>
                  <a:srgbClr val="7030A0"/>
                </a:solidFill>
                <a:latin typeface="Berlin Sans FB" pitchFamily="34" charset="0"/>
              </a:rPr>
              <a:t>EXTENDIDO DE LA CAL</a:t>
            </a:r>
            <a:endParaRPr lang="es-CR" sz="40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7" name="6 Marcador de contenido" descr="P101002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1142984"/>
            <a:ext cx="6286544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P10100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316023"/>
            <a:ext cx="6667546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0" y="0"/>
            <a:ext cx="75724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s-MX" sz="3200" dirty="0" smtClean="0">
                <a:solidFill>
                  <a:srgbClr val="7030A0"/>
                </a:solidFill>
                <a:latin typeface="Berlin Sans FB" pitchFamily="34" charset="0"/>
                <a:ea typeface="+mj-ea"/>
                <a:cs typeface="+mj-cs"/>
              </a:rPr>
              <a:t>MEZCLADO Y HOMOGENIZACIÓN DE LA CAL</a:t>
            </a:r>
            <a:endParaRPr lang="es-CR" sz="3200" dirty="0">
              <a:solidFill>
                <a:srgbClr val="7030A0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80487-45E6-4DB0-9F5B-DCB4FBD0F34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pPr eaLnBrk="1" hangingPunct="1"/>
            <a:r>
              <a:rPr lang="es-ES" dirty="0" smtClean="0">
                <a:solidFill>
                  <a:srgbClr val="7030A0"/>
                </a:solidFill>
                <a:latin typeface="Berlin Sans FB" pitchFamily="34" charset="0"/>
              </a:rPr>
              <a:t>INTRODUCCIÓN</a:t>
            </a:r>
          </a:p>
        </p:txBody>
      </p:sp>
      <p:sp>
        <p:nvSpPr>
          <p:cNvPr id="6148" name="8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s-ES" sz="2800" dirty="0" smtClean="0"/>
              <a:t>Por las características geológicas de Costa Rica, los suelos de subrasante presentes en gran parte de nuestro país, son suelos con altos índices de plasticidad.</a:t>
            </a:r>
          </a:p>
          <a:p>
            <a:pPr eaLnBrk="1" hangingPunct="1">
              <a:buFont typeface="Wingdings" pitchFamily="2" charset="2"/>
              <a:buNone/>
            </a:pPr>
            <a:endParaRPr lang="es-ES" sz="2600" dirty="0" smtClean="0"/>
          </a:p>
          <a:p>
            <a:pPr lvl="1" eaLnBrk="1" hangingPunct="1">
              <a:buFont typeface="Arial" pitchFamily="34" charset="0"/>
              <a:buNone/>
            </a:pPr>
            <a:r>
              <a:rPr lang="es-ES" dirty="0" smtClean="0"/>
              <a:t>Estas subrasantes son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s-ES" dirty="0" smtClean="0"/>
              <a:t>utilizadas en pavimentos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s-ES" dirty="0" smtClean="0"/>
              <a:t>como cimiento para su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s-ES" dirty="0" smtClean="0"/>
              <a:t>estructura o en rutas no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s-ES" dirty="0" smtClean="0"/>
              <a:t>pavimentadas.</a:t>
            </a:r>
            <a:endParaRPr lang="es-CR" dirty="0" smtClean="0"/>
          </a:p>
          <a:p>
            <a:pPr eaLnBrk="1" hangingPunct="1">
              <a:buFont typeface="Wingdings" pitchFamily="2" charset="2"/>
              <a:buNone/>
            </a:pPr>
            <a:endParaRPr lang="es-CR" sz="2600" dirty="0" smtClean="0"/>
          </a:p>
        </p:txBody>
      </p:sp>
      <p:pic>
        <p:nvPicPr>
          <p:cNvPr id="6151" name="Picture 8" descr="DSCI00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928934"/>
            <a:ext cx="4284662" cy="321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 de flecha"/>
          <p:cNvCxnSpPr/>
          <p:nvPr/>
        </p:nvCxnSpPr>
        <p:spPr bwMode="auto">
          <a:xfrm>
            <a:off x="285720" y="3714752"/>
            <a:ext cx="576262" cy="1588"/>
          </a:xfrm>
          <a:prstGeom prst="straightConnector1">
            <a:avLst/>
          </a:prstGeom>
          <a:noFill/>
          <a:ln w="57150" cap="flat" cmpd="dbl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P10100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6" y="1484784"/>
            <a:ext cx="6188505" cy="4641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sz="3600" dirty="0" smtClean="0">
                <a:solidFill>
                  <a:srgbClr val="7030A0"/>
                </a:solidFill>
                <a:latin typeface="Berlin Sans FB" pitchFamily="34" charset="0"/>
              </a:rPr>
              <a:t>ADICIÓN DE HUMEDAD DE </a:t>
            </a:r>
            <a:br>
              <a:rPr lang="es-MX" sz="3600" dirty="0" smtClean="0">
                <a:solidFill>
                  <a:srgbClr val="7030A0"/>
                </a:solidFill>
                <a:latin typeface="Berlin Sans FB" pitchFamily="34" charset="0"/>
              </a:rPr>
            </a:br>
            <a:r>
              <a:rPr lang="es-MX" sz="3600" dirty="0" smtClean="0">
                <a:solidFill>
                  <a:srgbClr val="7030A0"/>
                </a:solidFill>
                <a:latin typeface="Berlin Sans FB" pitchFamily="34" charset="0"/>
              </a:rPr>
              <a:t>COMPACTACIÓN</a:t>
            </a:r>
            <a:endParaRPr lang="es-CR" sz="3600" dirty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P101005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928670"/>
            <a:ext cx="6786610" cy="5089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85818"/>
          </a:xfrm>
        </p:spPr>
        <p:txBody>
          <a:bodyPr/>
          <a:lstStyle/>
          <a:p>
            <a:pPr>
              <a:defRPr/>
            </a:pPr>
            <a:r>
              <a:rPr lang="es-MX" sz="3600" dirty="0" smtClean="0">
                <a:solidFill>
                  <a:srgbClr val="7030A0"/>
                </a:solidFill>
                <a:latin typeface="Berlin Sans FB" pitchFamily="34" charset="0"/>
              </a:rPr>
              <a:t>RECONFORMACIÓN DE LA CALZADA</a:t>
            </a:r>
            <a:endParaRPr lang="es-CR" sz="3600" dirty="0" smtClean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P101006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1000108"/>
            <a:ext cx="6929486" cy="5197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54032"/>
          </a:xfrm>
        </p:spPr>
        <p:txBody>
          <a:bodyPr/>
          <a:lstStyle/>
          <a:p>
            <a:pPr>
              <a:defRPr/>
            </a:pPr>
            <a:r>
              <a:rPr lang="es-MX" sz="3600" dirty="0" smtClean="0">
                <a:solidFill>
                  <a:srgbClr val="7030A0"/>
                </a:solidFill>
                <a:latin typeface="Berlin Sans FB" pitchFamily="34" charset="0"/>
              </a:rPr>
              <a:t>COMPACTACIÓN DEL TRAMO</a:t>
            </a:r>
            <a:endParaRPr lang="es-CR" sz="3600" dirty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825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sz="3600" dirty="0" smtClean="0">
                <a:solidFill>
                  <a:srgbClr val="7030A0"/>
                </a:solidFill>
                <a:latin typeface="Berlin Sans FB" pitchFamily="34" charset="0"/>
              </a:rPr>
              <a:t>PROCESO CONSTRUCTIVO</a:t>
            </a:r>
            <a:endParaRPr lang="es-CR" sz="36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28794" y="5854188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Antes</a:t>
            </a:r>
            <a:r>
              <a:rPr lang="es-MX" sz="3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endParaRPr lang="es-CR" sz="3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929322" y="5857892"/>
            <a:ext cx="1847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Después</a:t>
            </a:r>
            <a:r>
              <a:rPr lang="es-MX" sz="3000" dirty="0" smtClean="0">
                <a:latin typeface="+mn-lt"/>
              </a:rPr>
              <a:t>  </a:t>
            </a:r>
            <a:endParaRPr lang="es-CR" sz="3000" dirty="0">
              <a:latin typeface="+mn-lt"/>
            </a:endParaRPr>
          </a:p>
        </p:txBody>
      </p:sp>
      <p:pic>
        <p:nvPicPr>
          <p:cNvPr id="4098" name="Picture 2" descr="\\Pascal\investigacion\5 Asistentes\26 Tramos de prueba\Cañas\P10100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045598"/>
            <a:ext cx="3894500" cy="474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C:\Gustavo\Proyectos de Investigación\Proyectos 2011\Estabilización con Cal Tramos de prueba\Cañas\Barrio La Unión\DSCI0167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071546"/>
            <a:ext cx="3857652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>
              <a:defRPr/>
            </a:pPr>
            <a:r>
              <a:rPr lang="es-CR" sz="3600" dirty="0" smtClean="0">
                <a:solidFill>
                  <a:srgbClr val="7030A0"/>
                </a:solidFill>
                <a:latin typeface="Berlin Sans FB" pitchFamily="34" charset="0"/>
              </a:rPr>
              <a:t>EVALUACIÓN 1 MES DESPUÉS</a:t>
            </a:r>
            <a:endParaRPr lang="es-CR" sz="36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1026" name="Picture 2" descr="C:\Gustavo\Proyectos de Investigación\Proyectos 2012\Tramos de prueba\Presentaciones\Cañas Eva 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71546"/>
            <a:ext cx="4663440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143504" y="1071546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ü"/>
            </a:pPr>
            <a:r>
              <a:rPr lang="es-CR" sz="2800" dirty="0" smtClean="0"/>
              <a:t>Época seca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s-CR" sz="2800" dirty="0" smtClean="0"/>
              <a:t>Presencia de agrietamientos superficiales</a:t>
            </a:r>
            <a:endParaRPr lang="es-CR" sz="2800" dirty="0"/>
          </a:p>
        </p:txBody>
      </p:sp>
      <p:pic>
        <p:nvPicPr>
          <p:cNvPr id="1027" name="Picture 3" descr="C:\Gustavo\Proyectos de Investigación\Proyectos 2012\Tramos de prueba\Presentaciones\Cañas Eva 1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069528"/>
            <a:ext cx="4857784" cy="3628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>
              <a:defRPr/>
            </a:pPr>
            <a:r>
              <a:rPr lang="es-CR" sz="3600" dirty="0" smtClean="0">
                <a:solidFill>
                  <a:srgbClr val="7030A0"/>
                </a:solidFill>
                <a:latin typeface="Berlin Sans FB" pitchFamily="34" charset="0"/>
              </a:rPr>
              <a:t>EVALUACIÓN 4 MESES DESPUÉS</a:t>
            </a:r>
            <a:endParaRPr lang="es-CR" sz="36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3074" name="Picture 2" descr="C:\Gustavo\Proyectos de Investigación\Proyectos 2012\Tramos de prueba\Presentaciones\Cañas Eva 3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203014"/>
            <a:ext cx="4206240" cy="315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Gustavo\Proyectos de Investigación\Proyectos 2012\Tramos de prueba\Presentaciones\Cañas Eva 3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2884" y="1203014"/>
            <a:ext cx="4206240" cy="315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Gustavo\Proyectos de Investigación\Proyectos 2012\Tramos de prueba\Presentaciones\Cañas Eva 3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3571876"/>
            <a:ext cx="4206240" cy="315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214282" y="4500570"/>
            <a:ext cx="33575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ü"/>
            </a:pPr>
            <a:r>
              <a:rPr lang="es-CR" sz="2600" dirty="0" smtClean="0"/>
              <a:t>Época de lluvias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s-CR" sz="2600" dirty="0" smtClean="0"/>
              <a:t>Desgaste superficial debido </a:t>
            </a:r>
          </a:p>
          <a:p>
            <a:pPr marL="271463" indent="-271463"/>
            <a:r>
              <a:rPr lang="es-CR" sz="2600" dirty="0" smtClean="0"/>
              <a:t>   a las lluvias</a:t>
            </a:r>
            <a:endParaRPr lang="es-CR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>
              <a:defRPr/>
            </a:pPr>
            <a:r>
              <a:rPr lang="es-CR" sz="3600" dirty="0" smtClean="0">
                <a:solidFill>
                  <a:srgbClr val="7030A0"/>
                </a:solidFill>
                <a:latin typeface="Berlin Sans FB" pitchFamily="34" charset="0"/>
              </a:rPr>
              <a:t>EVALUACIÓN 7 MESES DESPUÉS</a:t>
            </a:r>
          </a:p>
        </p:txBody>
      </p:sp>
      <p:pic>
        <p:nvPicPr>
          <p:cNvPr id="4098" name="Picture 2" descr="C:\Gustavo\Proyectos de Investigación\Proyectos 2012\Tramos de prueba\Presentaciones\Cañas Eva 4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5143504" y="1142984"/>
            <a:ext cx="33575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ü"/>
            </a:pPr>
            <a:r>
              <a:rPr lang="es-CR" sz="2600" dirty="0" smtClean="0"/>
              <a:t>Época de lluvias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s-CR" sz="2600" dirty="0" smtClean="0"/>
              <a:t>Desgaste superficial debido </a:t>
            </a:r>
          </a:p>
          <a:p>
            <a:pPr marL="271463" indent="-271463"/>
            <a:r>
              <a:rPr lang="es-CR" sz="2600" dirty="0" smtClean="0"/>
              <a:t>   a las lluvias</a:t>
            </a:r>
            <a:endParaRPr lang="es-CR" sz="2600" dirty="0"/>
          </a:p>
        </p:txBody>
      </p:sp>
      <p:pic>
        <p:nvPicPr>
          <p:cNvPr id="4099" name="Picture 3" descr="C:\Gustavo\Proyectos de Investigación\Proyectos 2012\Tramos de prueba\Presentaciones\Cañas Eva 4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964653"/>
            <a:ext cx="5000628" cy="3750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>
              <a:defRPr/>
            </a:pPr>
            <a:r>
              <a:rPr lang="es-CR" sz="3600" dirty="0" smtClean="0">
                <a:solidFill>
                  <a:srgbClr val="7030A0"/>
                </a:solidFill>
                <a:latin typeface="Berlin Sans FB" pitchFamily="34" charset="0"/>
              </a:rPr>
              <a:t>EVALUACIÓN 10 MESES DESPUÉS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215010" y="2571744"/>
            <a:ext cx="29289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ü"/>
            </a:pPr>
            <a:r>
              <a:rPr lang="es-CR" sz="2600" dirty="0" smtClean="0"/>
              <a:t>Época de lluvias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s-CR" sz="2600" dirty="0" smtClean="0"/>
              <a:t>Desgaste superficial debido </a:t>
            </a:r>
          </a:p>
          <a:p>
            <a:pPr marL="271463" indent="-271463"/>
            <a:r>
              <a:rPr lang="es-CR" sz="2600" dirty="0" smtClean="0"/>
              <a:t>   a las lluvias</a:t>
            </a:r>
            <a:endParaRPr lang="es-CR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5905541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>
              <a:defRPr/>
            </a:pPr>
            <a:r>
              <a:rPr lang="es-CR" sz="3600" dirty="0" smtClean="0">
                <a:solidFill>
                  <a:srgbClr val="7030A0"/>
                </a:solidFill>
                <a:latin typeface="Berlin Sans FB" pitchFamily="34" charset="0"/>
              </a:rPr>
              <a:t>EVALUACIÓN </a:t>
            </a:r>
            <a:r>
              <a:rPr lang="es-CR" sz="3600" dirty="0" smtClean="0">
                <a:solidFill>
                  <a:srgbClr val="7030A0"/>
                </a:solidFill>
                <a:latin typeface="Berlin Sans FB" pitchFamily="34" charset="0"/>
              </a:rPr>
              <a:t>1 </a:t>
            </a:r>
            <a:r>
              <a:rPr lang="es-CR" sz="3600" dirty="0" smtClean="0">
                <a:solidFill>
                  <a:srgbClr val="7030A0"/>
                </a:solidFill>
                <a:latin typeface="Berlin Sans FB" pitchFamily="34" charset="0"/>
              </a:rPr>
              <a:t>AÑO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072166" y="1928802"/>
            <a:ext cx="30718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ü"/>
            </a:pPr>
            <a:r>
              <a:rPr lang="es-CR" sz="2600" dirty="0" smtClean="0"/>
              <a:t>Época Seca</a:t>
            </a:r>
            <a:endParaRPr lang="es-CR" sz="2600" dirty="0"/>
          </a:p>
        </p:txBody>
      </p:sp>
      <p:pic>
        <p:nvPicPr>
          <p:cNvPr id="7" name="6 Imagen" descr="C:\Gustavo\Proyectos de Investigación\Proyectos 2012\Tramos de prueba\Cañas\Construcción del tramo\06 Evaluación 28 de enero 2013\DSCF25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857916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796908"/>
          </a:xfrm>
        </p:spPr>
        <p:txBody>
          <a:bodyPr/>
          <a:lstStyle/>
          <a:p>
            <a:pPr>
              <a:defRPr/>
            </a:pPr>
            <a:r>
              <a:rPr lang="es-CR" sz="3600" dirty="0" smtClean="0">
                <a:solidFill>
                  <a:srgbClr val="7030A0"/>
                </a:solidFill>
                <a:latin typeface="Berlin Sans FB" pitchFamily="34" charset="0"/>
              </a:rPr>
              <a:t>EVALUACIÓN </a:t>
            </a:r>
            <a:r>
              <a:rPr lang="es-CR" sz="3600" dirty="0" smtClean="0">
                <a:solidFill>
                  <a:srgbClr val="7030A0"/>
                </a:solidFill>
                <a:latin typeface="Berlin Sans FB" pitchFamily="34" charset="0"/>
              </a:rPr>
              <a:t>1 AÑO Y MEDIO</a:t>
            </a:r>
            <a:endParaRPr lang="es-CR" sz="3600" dirty="0" smtClean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72166" y="1928802"/>
            <a:ext cx="30718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ü"/>
            </a:pPr>
            <a:r>
              <a:rPr lang="es-CR" sz="2600" dirty="0" smtClean="0"/>
              <a:t>Final Época </a:t>
            </a:r>
            <a:r>
              <a:rPr lang="es-CR" sz="2600" dirty="0" smtClean="0"/>
              <a:t>Seca</a:t>
            </a:r>
            <a:endParaRPr lang="es-CR" sz="2600" dirty="0"/>
          </a:p>
        </p:txBody>
      </p:sp>
      <p:pic>
        <p:nvPicPr>
          <p:cNvPr id="6" name="5 Imagen" descr="C:\Gustavo\Proyectos de Investigación\Proyectos 2012\Tramos de prueba\Cañas\Construcción del tramo\07 Evaluación 15 de julio 2013\DSCF29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5786478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89718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4400" dirty="0" smtClean="0">
                <a:solidFill>
                  <a:srgbClr val="7030A0"/>
                </a:solidFill>
                <a:latin typeface="Berlin Sans FB" pitchFamily="34" charset="0"/>
                <a:ea typeface="+mj-ea"/>
                <a:cs typeface="+mj-cs"/>
              </a:rPr>
              <a:t>INTRODUCCIÓN (cont.)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2" y="1142984"/>
            <a:ext cx="8137525" cy="50768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Consideraciones que permiten seleccionar a la cal como el estabilizador apto para un tipo de suelo:</a:t>
            </a:r>
            <a:endParaRPr kumimoji="0" lang="es-C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Granulometría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Plasticidad o textura del suelo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 regla general la cal reaccionará con los suelos de mediana y alta plasticidad.</a:t>
            </a:r>
          </a:p>
          <a:p>
            <a:pPr marL="742950" marR="0" lvl="1" indent="-285750" algn="l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6" name="Picture 8" descr="P10100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857496"/>
            <a:ext cx="3143272" cy="214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 bwMode="auto">
          <a:xfrm>
            <a:off x="857224" y="5357826"/>
            <a:ext cx="576262" cy="1587"/>
          </a:xfrm>
          <a:prstGeom prst="straightConnector1">
            <a:avLst/>
          </a:prstGeom>
          <a:noFill/>
          <a:ln w="57150" cap="flat" cmpd="dbl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796908"/>
          </a:xfrm>
        </p:spPr>
        <p:txBody>
          <a:bodyPr/>
          <a:lstStyle/>
          <a:p>
            <a:pPr>
              <a:defRPr/>
            </a:pPr>
            <a:r>
              <a:rPr lang="es-CR" sz="3600" dirty="0" smtClean="0">
                <a:solidFill>
                  <a:srgbClr val="7030A0"/>
                </a:solidFill>
                <a:latin typeface="Berlin Sans FB" pitchFamily="34" charset="0"/>
              </a:rPr>
              <a:t>EVALUACIÓN </a:t>
            </a:r>
            <a:r>
              <a:rPr lang="es-CR" sz="3600" dirty="0" smtClean="0">
                <a:solidFill>
                  <a:srgbClr val="7030A0"/>
                </a:solidFill>
                <a:latin typeface="Berlin Sans FB" pitchFamily="34" charset="0"/>
              </a:rPr>
              <a:t>2</a:t>
            </a:r>
            <a:r>
              <a:rPr lang="es-CR" sz="3600" dirty="0" smtClean="0">
                <a:solidFill>
                  <a:srgbClr val="7030A0"/>
                </a:solidFill>
                <a:latin typeface="Berlin Sans FB" pitchFamily="34" charset="0"/>
              </a:rPr>
              <a:t> AÑOS</a:t>
            </a:r>
            <a:endParaRPr lang="es-CR" sz="3600" dirty="0" smtClean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7" name="6 Imagen" descr="C:\Gustavo\Proyectos de Investigación\Proyectos 2012\Tramos de prueba\Cañas\Construcción del tramo\08 Evaluacion 13 de noviembre 2013\DSCF3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6858048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5111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EJEMPLOS DE EVALUACIÓN CON LWD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00364" y="5500702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Estacionamiento 0+040</a:t>
            </a:r>
            <a:endParaRPr lang="es-CR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6 Gráfico"/>
          <p:cNvGraphicFramePr/>
          <p:nvPr/>
        </p:nvGraphicFramePr>
        <p:xfrm>
          <a:off x="357158" y="857232"/>
          <a:ext cx="742955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0" y="285728"/>
            <a:ext cx="8229600" cy="57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  <a:ea typeface="+mj-ea"/>
                <a:cs typeface="+mj-cs"/>
              </a:rPr>
              <a:t>EJEMPLO DE EVALUACIÓN CON CPD</a:t>
            </a:r>
            <a:endParaRPr lang="es-CR" sz="3400" dirty="0">
              <a:solidFill>
                <a:srgbClr val="7030A0"/>
              </a:solidFill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488" y="5857892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Estacionamiento </a:t>
            </a:r>
            <a:r>
              <a:rPr lang="es-C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0+070</a:t>
            </a:r>
            <a:endParaRPr lang="es-CR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7 Gráfico"/>
          <p:cNvGraphicFramePr/>
          <p:nvPr/>
        </p:nvGraphicFramePr>
        <p:xfrm>
          <a:off x="500034" y="928670"/>
          <a:ext cx="792961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887555"/>
            <a:ext cx="9144000" cy="404177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R" sz="4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 pitchFamily="18" charset="0"/>
                <a:ea typeface="+mn-ea"/>
                <a:cs typeface="+mn-cs"/>
              </a:rPr>
              <a:t>TRAMO DE PRUEBA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R" sz="4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udy Old Style" pitchFamily="18" charset="0"/>
                <a:ea typeface="+mn-ea"/>
                <a:cs typeface="+mn-cs"/>
              </a:rPr>
              <a:t>MUNICIPALIDAD DE CARTAGO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52400" y="1676400"/>
            <a:ext cx="8812213" cy="0"/>
          </a:xfrm>
          <a:prstGeom prst="line">
            <a:avLst/>
          </a:prstGeom>
          <a:noFill/>
          <a:ln w="57150" cmpd="thickThin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R" dirty="0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52400" y="4221088"/>
            <a:ext cx="8739188" cy="0"/>
          </a:xfrm>
          <a:prstGeom prst="line">
            <a:avLst/>
          </a:prstGeom>
          <a:noFill/>
          <a:ln w="57150" cmpd="thickThin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R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428625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Colaboración de la Unidad Técnica de Gestión Vial</a:t>
            </a:r>
          </a:p>
          <a:p>
            <a:pPr algn="ctr">
              <a:buFont typeface="Wingdings" pitchFamily="2" charset="2"/>
              <a:buNone/>
            </a:pP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Departamento de Caminos y Calles</a:t>
            </a:r>
          </a:p>
          <a:p>
            <a:pPr algn="ctr">
              <a:buFont typeface="Wingdings" pitchFamily="2" charset="2"/>
              <a:buNone/>
            </a:pPr>
            <a:r>
              <a:rPr lang="es-E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Municipalidad de Cartago</a:t>
            </a:r>
            <a:endParaRPr lang="es-E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1B593-D2BA-4081-9DAE-E55A9FF60098}" type="datetime1">
              <a:rPr lang="es-CR" smtClean="0"/>
              <a:pPr>
                <a:defRPr/>
              </a:pPr>
              <a:t>13/05/2014</a:t>
            </a:fld>
            <a:endParaRPr lang="es-ES"/>
          </a:p>
        </p:txBody>
      </p:sp>
      <p:pic>
        <p:nvPicPr>
          <p:cNvPr id="9219" name="Picture 3" descr="C:\Gustavo\Proyectos de Investigación\Proyectos 2011\Estabilización con Cal Tramos de prueba\Cartago\0495-11 El Alto. Quebradilla\DSCI00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286124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C:\Gustavo\Proyectos de Investigación\Proyectos 2011\Estabilización con Cal Tramos de prueba\Cartago\0495-11 El Alto. Quebradilla\DSCI00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357298"/>
            <a:ext cx="4857784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0" y="1000108"/>
            <a:ext cx="392905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300" dirty="0" smtClean="0"/>
              <a:t>Efectos producidos por acumulación de agua debido a ausencia sistema adecuado de drenaje superficial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3639602" y="1785926"/>
            <a:ext cx="357190" cy="28575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8 Flecha derecha"/>
          <p:cNvSpPr/>
          <p:nvPr/>
        </p:nvSpPr>
        <p:spPr>
          <a:xfrm rot="5400000">
            <a:off x="1893075" y="2893215"/>
            <a:ext cx="357190" cy="28575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-285784" y="285728"/>
            <a:ext cx="7658096" cy="86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CONDICIONES DEL TRAMO A FINALES </a:t>
            </a:r>
            <a:br>
              <a:rPr kumimoji="0" lang="es-CR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</a:br>
            <a:r>
              <a:rPr kumimoji="0" lang="es-CR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AÑO 2011</a:t>
            </a:r>
            <a:endParaRPr kumimoji="0" lang="es-CR" sz="3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66882"/>
          </a:xfrm>
        </p:spPr>
        <p:txBody>
          <a:bodyPr/>
          <a:lstStyle/>
          <a:p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TERRENO NATURAL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11" name="10 Marcador de contenido" descr="DSCF073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285852" y="1000108"/>
            <a:ext cx="6667546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6908"/>
          </a:xfrm>
        </p:spPr>
        <p:txBody>
          <a:bodyPr/>
          <a:lstStyle/>
          <a:p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ESCARIFICACIÓN INICIAL DEL SUELO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10" name="9 Marcador de contenido" descr="DSCF075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142976" y="1142984"/>
            <a:ext cx="6572296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MX" sz="3400" dirty="0" smtClean="0">
                <a:solidFill>
                  <a:srgbClr val="7030A0"/>
                </a:solidFill>
                <a:latin typeface="Berlin Sans FB" pitchFamily="34" charset="0"/>
              </a:rPr>
              <a:t>COLOCACIÓN Y EXTENDIDO </a:t>
            </a:r>
            <a:r>
              <a:rPr lang="es-MX" sz="3400" dirty="0" smtClean="0">
                <a:solidFill>
                  <a:srgbClr val="7030A0"/>
                </a:solidFill>
                <a:latin typeface="Berlin Sans FB" pitchFamily="34" charset="0"/>
              </a:rPr>
              <a:t>DE LA </a:t>
            </a:r>
            <a:r>
              <a:rPr lang="es-MX" sz="3400" dirty="0" smtClean="0">
                <a:solidFill>
                  <a:srgbClr val="7030A0"/>
                </a:solidFill>
                <a:latin typeface="Berlin Sans FB" pitchFamily="34" charset="0"/>
              </a:rPr>
              <a:t/>
            </a:r>
            <a:br>
              <a:rPr lang="es-MX" sz="3400" dirty="0" smtClean="0">
                <a:solidFill>
                  <a:srgbClr val="7030A0"/>
                </a:solidFill>
                <a:latin typeface="Berlin Sans FB" pitchFamily="34" charset="0"/>
              </a:rPr>
            </a:br>
            <a:r>
              <a:rPr lang="es-MX" sz="3400" dirty="0" smtClean="0">
                <a:solidFill>
                  <a:srgbClr val="7030A0"/>
                </a:solidFill>
                <a:latin typeface="Berlin Sans FB" pitchFamily="34" charset="0"/>
              </a:rPr>
              <a:t>	</a:t>
            </a:r>
            <a:r>
              <a:rPr lang="es-MX" sz="3400" dirty="0" smtClean="0">
                <a:solidFill>
                  <a:srgbClr val="7030A0"/>
                </a:solidFill>
                <a:latin typeface="Berlin Sans FB" pitchFamily="34" charset="0"/>
              </a:rPr>
              <a:t>					</a:t>
            </a:r>
            <a:r>
              <a:rPr lang="es-MX" sz="3400" dirty="0" smtClean="0">
                <a:solidFill>
                  <a:srgbClr val="7030A0"/>
                </a:solidFill>
                <a:latin typeface="Berlin Sans FB" pitchFamily="34" charset="0"/>
              </a:rPr>
              <a:t>CAL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3074" name="Picture 2" descr="\\Pascal\investigacion\5 Asistentes\26 Tramos de prueba\Cartago\Construccion tramo\0+000-0+050\Con Cal\DSCF07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45"/>
            <a:ext cx="3714776" cy="4953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Marcador de contenido" descr="DSCF081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429124" y="2000240"/>
            <a:ext cx="4572032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Pascal\investigacion\5 Asistentes\26 Tramos de prueba\Cartago\Construccion tramo\0+000-0+050\Con Cal\DSCF07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2625322"/>
            <a:ext cx="4750818" cy="3563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Marcador de contenido" descr="DSCF077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142984"/>
            <a:ext cx="4857784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0" y="285728"/>
            <a:ext cx="76580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s-MX" sz="3300" dirty="0" smtClean="0">
                <a:solidFill>
                  <a:srgbClr val="7030A0"/>
                </a:solidFill>
                <a:latin typeface="Berlin Sans FB" pitchFamily="34" charset="0"/>
                <a:ea typeface="+mj-ea"/>
                <a:cs typeface="+mj-cs"/>
              </a:rPr>
              <a:t>MEZCLADO Y HOMOGENIZACIÓN DE LA </a:t>
            </a:r>
            <a:r>
              <a:rPr lang="es-MX" sz="3300" dirty="0" smtClean="0">
                <a:solidFill>
                  <a:srgbClr val="7030A0"/>
                </a:solidFill>
                <a:latin typeface="Berlin Sans FB" pitchFamily="34" charset="0"/>
                <a:ea typeface="+mj-ea"/>
                <a:cs typeface="+mj-cs"/>
              </a:rPr>
              <a:t>CAL</a:t>
            </a:r>
            <a:endParaRPr lang="es-CR" sz="3300" dirty="0">
              <a:solidFill>
                <a:srgbClr val="7030A0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72518" cy="857232"/>
          </a:xfrm>
        </p:spPr>
        <p:txBody>
          <a:bodyPr>
            <a:normAutofit fontScale="90000"/>
          </a:bodyPr>
          <a:lstStyle/>
          <a:p>
            <a:r>
              <a:rPr lang="es-MX" sz="3300" dirty="0" smtClean="0">
                <a:solidFill>
                  <a:srgbClr val="7030A0"/>
                </a:solidFill>
                <a:latin typeface="Berlin Sans FB" pitchFamily="34" charset="0"/>
              </a:rPr>
              <a:t>ADICIÓN DE HUMEDAD DE </a:t>
            </a:r>
            <a:br>
              <a:rPr lang="es-MX" sz="3300" dirty="0" smtClean="0">
                <a:solidFill>
                  <a:srgbClr val="7030A0"/>
                </a:solidFill>
                <a:latin typeface="Berlin Sans FB" pitchFamily="34" charset="0"/>
              </a:rPr>
            </a:br>
            <a:r>
              <a:rPr lang="es-MX" sz="3300" dirty="0" smtClean="0">
                <a:solidFill>
                  <a:srgbClr val="7030A0"/>
                </a:solidFill>
                <a:latin typeface="Berlin Sans FB" pitchFamily="34" charset="0"/>
              </a:rPr>
              <a:t>COMPACTACIÓN</a:t>
            </a:r>
            <a:endParaRPr lang="es-CR" sz="33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6" name="5 Marcador de contenido" descr="DSCF078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1285860"/>
            <a:ext cx="6500858" cy="4875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 rot="20546650">
            <a:off x="-534518" y="1374383"/>
            <a:ext cx="4932363" cy="533400"/>
          </a:xfrm>
        </p:spPr>
        <p:txBody>
          <a:bodyPr>
            <a:normAutofit fontScale="90000"/>
          </a:bodyPr>
          <a:lstStyle/>
          <a:p>
            <a:r>
              <a:rPr lang="es-CR" dirty="0" smtClean="0">
                <a:solidFill>
                  <a:srgbClr val="7030A0"/>
                </a:solidFill>
                <a:latin typeface="Berlin Sans FB" pitchFamily="34" charset="0"/>
              </a:rPr>
              <a:t>METODOLOGÍA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r="-294"/>
          <a:stretch>
            <a:fillRect/>
          </a:stretch>
        </p:blipFill>
        <p:spPr bwMode="auto">
          <a:xfrm>
            <a:off x="1820643" y="101800"/>
            <a:ext cx="72136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s-MX" sz="3400" dirty="0" smtClean="0">
                <a:solidFill>
                  <a:srgbClr val="7030A0"/>
                </a:solidFill>
                <a:latin typeface="Berlin Sans FB" pitchFamily="34" charset="0"/>
              </a:rPr>
              <a:t>COMPACTACIÓN DEL TRAMO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5122" name="Picture 2" descr="\\Pascal\investigacion\5 Asistentes\26 Tramos de prueba\Cartago\Construccion tramo\0+000-0+050\Con Cal\DSCF07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786058"/>
            <a:ext cx="4663440" cy="3497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Marcador de contenido" descr="DSCF079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69126" y="1071546"/>
            <a:ext cx="4663440" cy="3497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54032"/>
          </a:xfrm>
        </p:spPr>
        <p:txBody>
          <a:bodyPr/>
          <a:lstStyle/>
          <a:p>
            <a:r>
              <a:rPr lang="es-MX" sz="3400" dirty="0" smtClean="0">
                <a:solidFill>
                  <a:srgbClr val="7030A0"/>
                </a:solidFill>
                <a:latin typeface="Berlin Sans FB" pitchFamily="34" charset="0"/>
              </a:rPr>
              <a:t>PROCESO CONSTRUCTIVO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6146" name="Picture 2" descr="\\Pascal\investigacion\5 Asistentes\26 Tramos de prueba\Cartago\Construccion tramo\0+000-0+050\Con Cal\DSCF0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071545"/>
            <a:ext cx="3643338" cy="4786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\\Pascal\investigacion\5 Asistentes\26 Tramos de prueba\Cartago\Construccion tramo\0+000-0+050\Natural\DSCF07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071546"/>
            <a:ext cx="3589761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2214546" y="585789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Antes </a:t>
            </a:r>
            <a:endParaRPr lang="es-CR" sz="3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43570" y="5842899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Después  </a:t>
            </a:r>
            <a:endParaRPr lang="es-CR" sz="3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Gustavo\Proyectos de Investigación\Proyectos 2012\Tramos de prueba\Presentaciones\Cartago Eva 1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2822218"/>
            <a:ext cx="4714876" cy="3521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EVALUACIÓN 1 MES DESPUÉS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5122" name="Picture 2" descr="C:\Gustavo\Proyectos de Investigación\Proyectos 2012\Tramos de prueba\Presentaciones\Cartago Eva 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2993" y="1101709"/>
            <a:ext cx="4572000" cy="3414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214942" y="1285860"/>
            <a:ext cx="242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R" sz="2800" dirty="0" smtClean="0">
                <a:latin typeface="+mn-lt"/>
              </a:rPr>
              <a:t>Época seca</a:t>
            </a:r>
            <a:endParaRPr lang="es-CR" sz="2800" dirty="0"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0034" y="5072074"/>
            <a:ext cx="3429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 smtClean="0">
                <a:latin typeface="+mn-lt"/>
              </a:rPr>
              <a:t>Sección del camino no estabilizada con cal </a:t>
            </a:r>
            <a:endParaRPr lang="es-CR" sz="2800" dirty="0">
              <a:latin typeface="+mn-lt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3643306" y="5572140"/>
            <a:ext cx="500066" cy="35719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EVALUACIÓN 4 MESES DESPUÉS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1B593-D2BA-4081-9DAE-E55A9FF60098}" type="datetime1">
              <a:rPr lang="es-CR" smtClean="0"/>
              <a:pPr>
                <a:defRPr/>
              </a:pPr>
              <a:t>13/05/2014</a:t>
            </a:fld>
            <a:endParaRPr lang="es-ES"/>
          </a:p>
        </p:txBody>
      </p:sp>
      <p:pic>
        <p:nvPicPr>
          <p:cNvPr id="7170" name="Picture 2" descr="C:\Gustavo\Proyectos de Investigación\Proyectos 2012\Tramos de prueba\Presentaciones\Cartago Eva 3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3000372"/>
            <a:ext cx="4762533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Gustavo\Proyectos de Investigación\Proyectos 2012\Tramos de prueba\Presentaciones\Cartago Eva 3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071546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5500694" y="5072074"/>
            <a:ext cx="3429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 smtClean="0">
                <a:latin typeface="+mn-lt"/>
              </a:rPr>
              <a:t>Sección del camino no estabilizada con cal </a:t>
            </a:r>
            <a:endParaRPr lang="es-CR" sz="2800" dirty="0">
              <a:latin typeface="+mn-lt"/>
            </a:endParaRPr>
          </a:p>
        </p:txBody>
      </p:sp>
      <p:sp>
        <p:nvSpPr>
          <p:cNvPr id="8" name="7 Flecha derecha"/>
          <p:cNvSpPr/>
          <p:nvPr/>
        </p:nvSpPr>
        <p:spPr>
          <a:xfrm rot="10800000">
            <a:off x="4951768" y="5357826"/>
            <a:ext cx="500066" cy="35719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8 Rectángulo"/>
          <p:cNvSpPr/>
          <p:nvPr/>
        </p:nvSpPr>
        <p:spPr>
          <a:xfrm>
            <a:off x="1000100" y="1071546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Wingdings" pitchFamily="2" charset="2"/>
              <a:buChar char="ü"/>
            </a:pPr>
            <a:r>
              <a:rPr lang="es-CR" sz="2400" dirty="0" smtClean="0">
                <a:latin typeface="+mn-lt"/>
              </a:rPr>
              <a:t>Época lluviosa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s-CR" sz="2400" dirty="0" smtClean="0">
                <a:latin typeface="+mn-lt"/>
              </a:rPr>
              <a:t>Acumulación de agua debido a ausencia sistema adecuado de drenaje superficial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EVALUACIÓN 7 MESES DESPUÉS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pic>
        <p:nvPicPr>
          <p:cNvPr id="8194" name="Picture 2" descr="C:\Gustavo\Proyectos de Investigación\Proyectos 2012\Tramos de prueba\Presentaciones\Cartago Eva 4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142984"/>
            <a:ext cx="4206240" cy="315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Gustavo\Proyectos de Investigación\Proyectos 2012\Tramos de prueba\Presentaciones\Cartago Eva 4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142984"/>
            <a:ext cx="4206240" cy="315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Gustavo\Proyectos de Investigación\Proyectos 2012\Tramos de prueba\Presentaciones\Cartago Eva 4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571876"/>
            <a:ext cx="4206240" cy="315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62074" y="4844462"/>
            <a:ext cx="2366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400" dirty="0" smtClean="0">
                <a:latin typeface="+mn-lt"/>
              </a:rPr>
              <a:t>Sección del camino no estabilizada con cal </a:t>
            </a:r>
            <a:endParaRPr lang="es-CR" sz="2400" dirty="0">
              <a:latin typeface="+mn-lt"/>
            </a:endParaRPr>
          </a:p>
        </p:txBody>
      </p:sp>
      <p:sp>
        <p:nvSpPr>
          <p:cNvPr id="9" name="8 Flecha derecha"/>
          <p:cNvSpPr/>
          <p:nvPr/>
        </p:nvSpPr>
        <p:spPr>
          <a:xfrm rot="16200000">
            <a:off x="838562" y="4438463"/>
            <a:ext cx="500066" cy="35719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9 Rectángulo"/>
          <p:cNvSpPr/>
          <p:nvPr/>
        </p:nvSpPr>
        <p:spPr>
          <a:xfrm>
            <a:off x="6786578" y="4429132"/>
            <a:ext cx="24288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R" sz="2200" dirty="0" smtClean="0">
                <a:latin typeface="+mn-lt"/>
              </a:rPr>
              <a:t>Acumulación de agua debido a ausencia sistema adecuado de drenaje superficial</a:t>
            </a:r>
          </a:p>
        </p:txBody>
      </p:sp>
      <p:pic>
        <p:nvPicPr>
          <p:cNvPr id="12" name="Picture 2" descr="C:\Gustavo\Proyectos de Investigación\Proyectos 2011\Estabilización con Cal Tramos de prueba\Cartago\0495-11 El Alto. Quebradilla\DSCI007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900" y="3571876"/>
            <a:ext cx="4206240" cy="315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796908"/>
          </a:xfrm>
        </p:spPr>
        <p:txBody>
          <a:bodyPr/>
          <a:lstStyle/>
          <a:p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EVALUACIÓN 10 MESES DESPUÉS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1B593-D2BA-4081-9DAE-E55A9FF60098}" type="datetime1">
              <a:rPr lang="es-CR" smtClean="0"/>
              <a:pPr>
                <a:defRPr/>
              </a:pPr>
              <a:t>13/05/2014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500694" y="5072074"/>
            <a:ext cx="3429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 smtClean="0">
                <a:latin typeface="+mn-lt"/>
              </a:rPr>
              <a:t>Sección del camino no estabilizada con cal </a:t>
            </a:r>
            <a:endParaRPr lang="es-CR" sz="2800" dirty="0">
              <a:latin typeface="+mn-lt"/>
            </a:endParaRPr>
          </a:p>
        </p:txBody>
      </p:sp>
      <p:sp>
        <p:nvSpPr>
          <p:cNvPr id="8" name="7 Flecha derecha"/>
          <p:cNvSpPr/>
          <p:nvPr/>
        </p:nvSpPr>
        <p:spPr>
          <a:xfrm rot="10800000">
            <a:off x="4951768" y="5357826"/>
            <a:ext cx="500066" cy="35719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8 Rectángulo"/>
          <p:cNvSpPr/>
          <p:nvPr/>
        </p:nvSpPr>
        <p:spPr>
          <a:xfrm>
            <a:off x="1000100" y="1071546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Wingdings" pitchFamily="2" charset="2"/>
              <a:buChar char="ü"/>
            </a:pPr>
            <a:r>
              <a:rPr lang="es-CR" sz="2400" dirty="0" smtClean="0">
                <a:latin typeface="+mn-lt"/>
              </a:rPr>
              <a:t>Época lluviosa</a:t>
            </a:r>
          </a:p>
          <a:p>
            <a:pPr marL="271463" indent="-271463">
              <a:buFont typeface="Wingdings" pitchFamily="2" charset="2"/>
              <a:buChar char="ü"/>
            </a:pPr>
            <a:r>
              <a:rPr lang="es-CR" sz="2400" dirty="0" smtClean="0">
                <a:latin typeface="+mn-lt"/>
              </a:rPr>
              <a:t>Acumulación de agua debido a ausencia sistema adecuado de drenaje superficial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071810"/>
            <a:ext cx="4362005" cy="327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000108"/>
            <a:ext cx="4857784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7858148" cy="796908"/>
          </a:xfrm>
        </p:spPr>
        <p:txBody>
          <a:bodyPr>
            <a:normAutofit/>
          </a:bodyPr>
          <a:lstStyle/>
          <a:p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EVALUACIÓN </a:t>
            </a:r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1 AÑO Y MEDIO </a:t>
            </a:r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DESPUÉS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1B593-D2BA-4081-9DAE-E55A9FF60098}" type="datetime1">
              <a:rPr lang="es-CR" smtClean="0"/>
              <a:pPr>
                <a:defRPr/>
              </a:pPr>
              <a:t>13/05/2014</a:t>
            </a:fld>
            <a:endParaRPr lang="es-ES"/>
          </a:p>
        </p:txBody>
      </p:sp>
      <p:pic>
        <p:nvPicPr>
          <p:cNvPr id="10" name="9 Imagen" descr="C:\Gustavo\Proyectos de Investigación\Proyectos 2012\Tramos de prueba\Cartago\Construccion tramo\07 Evaluacion 29-07-13\DSCF295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1000108"/>
            <a:ext cx="4929190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5500694" y="5072074"/>
            <a:ext cx="3429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 smtClean="0">
                <a:latin typeface="+mn-lt"/>
              </a:rPr>
              <a:t>Sección del camino no estabilizada con cal </a:t>
            </a:r>
            <a:endParaRPr lang="es-CR" sz="2800" dirty="0">
              <a:latin typeface="+mn-lt"/>
            </a:endParaRPr>
          </a:p>
        </p:txBody>
      </p:sp>
      <p:sp>
        <p:nvSpPr>
          <p:cNvPr id="12" name="11 Flecha derecha"/>
          <p:cNvSpPr/>
          <p:nvPr/>
        </p:nvSpPr>
        <p:spPr>
          <a:xfrm rot="10800000">
            <a:off x="4951768" y="5357826"/>
            <a:ext cx="500066" cy="35719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3" name="12 Imagen" descr="C:\Gustavo\Proyectos de Investigación\Proyectos 2012\Tramos de prueba\Cartago\Construccion tramo\07 Evaluacion 29-07-13\DSCF294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000372"/>
            <a:ext cx="4312132" cy="3540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13 Rectángulo"/>
          <p:cNvSpPr/>
          <p:nvPr/>
        </p:nvSpPr>
        <p:spPr>
          <a:xfrm>
            <a:off x="642910" y="1571612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Wingdings" pitchFamily="2" charset="2"/>
              <a:buChar char="ü"/>
            </a:pPr>
            <a:r>
              <a:rPr lang="es-CR" sz="2400" dirty="0" smtClean="0">
                <a:latin typeface="+mn-lt"/>
              </a:rPr>
              <a:t>Final de Época Seca</a:t>
            </a:r>
            <a:endParaRPr lang="es-CR" sz="2400" dirty="0" smtClean="0">
              <a:latin typeface="+mn-lt"/>
            </a:endParaRPr>
          </a:p>
          <a:p>
            <a:pPr marL="271463" indent="-271463">
              <a:buFont typeface="Wingdings" pitchFamily="2" charset="2"/>
              <a:buChar char="ü"/>
            </a:pPr>
            <a:r>
              <a:rPr lang="es-MX" sz="2400" dirty="0" smtClean="0"/>
              <a:t>Julio 2013</a:t>
            </a:r>
            <a:endParaRPr lang="es-CR" sz="24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7858148" cy="796908"/>
          </a:xfrm>
        </p:spPr>
        <p:txBody>
          <a:bodyPr>
            <a:normAutofit/>
          </a:bodyPr>
          <a:lstStyle/>
          <a:p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EVALUACIÓN </a:t>
            </a:r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2 AÑOS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1B593-D2BA-4081-9DAE-E55A9FF60098}" type="datetime1">
              <a:rPr lang="es-CR" smtClean="0"/>
              <a:pPr>
                <a:defRPr/>
              </a:pPr>
              <a:t>13/05/2014</a:t>
            </a:fld>
            <a:endParaRPr lang="es-ES"/>
          </a:p>
        </p:txBody>
      </p:sp>
      <p:pic>
        <p:nvPicPr>
          <p:cNvPr id="9" name="8 Imagen" descr="C:\Gustavo\Proyectos de Investigación\Proyectos 2012\Tramos de prueba\Cartago\Construccion tramo\08 Evaluación 05-11-13\DSCF3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429420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14290"/>
            <a:ext cx="7543824" cy="582594"/>
          </a:xfrm>
        </p:spPr>
        <p:txBody>
          <a:bodyPr>
            <a:normAutofit fontScale="90000"/>
          </a:bodyPr>
          <a:lstStyle/>
          <a:p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</a:rPr>
              <a:t>EJEMPLOS DE EVALUACIÓN CON LWD</a:t>
            </a:r>
            <a:endParaRPr lang="es-CR" sz="34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71736" y="6000768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Estacionamiento </a:t>
            </a:r>
            <a:r>
              <a:rPr lang="es-C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0+040</a:t>
            </a:r>
            <a:endParaRPr lang="es-CR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6 Gráfico"/>
          <p:cNvGraphicFramePr/>
          <p:nvPr/>
        </p:nvGraphicFramePr>
        <p:xfrm>
          <a:off x="571472" y="785794"/>
          <a:ext cx="735811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0" y="214290"/>
            <a:ext cx="7658128" cy="64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R" sz="3400" dirty="0" smtClean="0">
                <a:solidFill>
                  <a:srgbClr val="7030A0"/>
                </a:solidFill>
                <a:latin typeface="Berlin Sans FB" pitchFamily="34" charset="0"/>
                <a:ea typeface="+mj-ea"/>
                <a:cs typeface="+mj-cs"/>
              </a:rPr>
              <a:t>EJEMPLO DE EVALUACIÓN CON CPD</a:t>
            </a:r>
            <a:endParaRPr lang="es-CR" sz="3400" dirty="0">
              <a:solidFill>
                <a:srgbClr val="7030A0"/>
              </a:solidFill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29024" y="5929330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Estacionamiento 0+060</a:t>
            </a:r>
            <a:endParaRPr lang="es-CR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571472" y="857232"/>
          <a:ext cx="757242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Gustavo\Proyectos de Investigación\Proyectos 2011\Estabilización con Cal Tramos de prueba\Cartago\DSCI0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2984"/>
            <a:ext cx="4255772" cy="3191830"/>
          </a:xfrm>
          <a:prstGeom prst="rect">
            <a:avLst/>
          </a:prstGeom>
          <a:noFill/>
        </p:spPr>
      </p:pic>
      <p:pic>
        <p:nvPicPr>
          <p:cNvPr id="2052" name="Picture 4" descr="C:\Gustavo\Proyectos de Investigación\Proyectos 2011\Estabilización con Cal Tramos de prueba\Cartago\Con nueva cal\DSC068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786058"/>
            <a:ext cx="5036379" cy="35719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624741" y="1571612"/>
            <a:ext cx="4254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200" dirty="0" smtClean="0">
                <a:latin typeface="+mn-lt"/>
              </a:rPr>
              <a:t>Compresión </a:t>
            </a:r>
            <a:r>
              <a:rPr lang="es-CR" sz="3200" dirty="0" err="1" smtClean="0">
                <a:latin typeface="+mn-lt"/>
              </a:rPr>
              <a:t>Inconfinada</a:t>
            </a:r>
            <a:endParaRPr lang="es-CR" sz="3200" dirty="0">
              <a:latin typeface="+mn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6786578" cy="53340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7030A0"/>
                </a:solidFill>
                <a:latin typeface="Berlin Sans FB" pitchFamily="34" charset="0"/>
              </a:rPr>
              <a:t>DISEÑO LABORATORIO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0" y="357166"/>
            <a:ext cx="7858148" cy="642942"/>
          </a:xfrm>
        </p:spPr>
        <p:txBody>
          <a:bodyPr>
            <a:noAutofit/>
          </a:bodyPr>
          <a:lstStyle/>
          <a:p>
            <a:r>
              <a:rPr lang="es-CR" sz="3200" dirty="0" smtClean="0">
                <a:solidFill>
                  <a:srgbClr val="7030A0"/>
                </a:solidFill>
                <a:latin typeface="Berlin Sans FB" pitchFamily="34" charset="0"/>
              </a:rPr>
              <a:t>VENTAJAS DE LA APLICACIÓN DE </a:t>
            </a:r>
            <a:br>
              <a:rPr lang="es-CR" sz="3200" dirty="0" smtClean="0">
                <a:solidFill>
                  <a:srgbClr val="7030A0"/>
                </a:solidFill>
                <a:latin typeface="Berlin Sans FB" pitchFamily="34" charset="0"/>
              </a:rPr>
            </a:br>
            <a:r>
              <a:rPr lang="es-CR" sz="3200" dirty="0" smtClean="0">
                <a:solidFill>
                  <a:srgbClr val="7030A0"/>
                </a:solidFill>
                <a:latin typeface="Berlin Sans FB" pitchFamily="34" charset="0"/>
              </a:rPr>
              <a:t>LA CAL</a:t>
            </a:r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214282" y="1214422"/>
            <a:ext cx="8388350" cy="5400675"/>
          </a:xfrm>
        </p:spPr>
        <p:txBody>
          <a:bodyPr/>
          <a:lstStyle/>
          <a:p>
            <a:pPr eaLnBrk="1" hangingPunct="1">
              <a:buNone/>
            </a:pPr>
            <a:r>
              <a:rPr lang="es-MX" sz="2800" b="1" dirty="0" smtClean="0"/>
              <a:t>Ventajas técnicas:</a:t>
            </a:r>
            <a:endParaRPr lang="es-CR" sz="2800" b="1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Permiten el empleo de los suelos propios de la zona, mejorando sus características hasta el grado deseado.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Aseguran la estabilidad de la explanada, tanto por su insensibilidad al agua, evitando así cambios de volumen por hinchamiento o retracción, como por su resistencia a la erosión.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Se mantiene la cota de subrasante, especialmente si poseen cordón, caño y aceras previamente construidas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Pueden permitir el paso inmediato del tráfico de obra.</a:t>
            </a:r>
          </a:p>
          <a:p>
            <a:pPr lvl="1">
              <a:buFont typeface="Arial" pitchFamily="34" charset="0"/>
              <a:buChar char="•"/>
            </a:pPr>
            <a:endParaRPr lang="es-ES" sz="2400" dirty="0" smtClean="0"/>
          </a:p>
          <a:p>
            <a:pPr lvl="1">
              <a:buFont typeface="Wingdings" pitchFamily="2" charset="2"/>
              <a:buNone/>
            </a:pPr>
            <a:endParaRPr lang="es-CR" dirty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1A1D3-E29C-4194-B551-44AA78D590C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2 Marcador de contenido"/>
          <p:cNvSpPr>
            <a:spLocks noGrp="1"/>
          </p:cNvSpPr>
          <p:nvPr>
            <p:ph idx="1"/>
          </p:nvPr>
        </p:nvSpPr>
        <p:spPr>
          <a:xfrm>
            <a:off x="214282" y="1206522"/>
            <a:ext cx="8316913" cy="4722808"/>
          </a:xfrm>
        </p:spPr>
        <p:txBody>
          <a:bodyPr/>
          <a:lstStyle/>
          <a:p>
            <a:pPr eaLnBrk="1" hangingPunct="1">
              <a:buNone/>
            </a:pPr>
            <a:r>
              <a:rPr lang="es-MX" sz="2800" b="1" dirty="0" smtClean="0"/>
              <a:t>Ventajas económicas y ambientales:</a:t>
            </a:r>
          </a:p>
          <a:p>
            <a:pPr lvl="1">
              <a:buFont typeface="Arial" pitchFamily="34" charset="0"/>
              <a:buChar char="•"/>
            </a:pPr>
            <a:r>
              <a:rPr lang="es-ES" sz="2600" dirty="0" smtClean="0"/>
              <a:t>Un mayor empleo de suelos y otros materiales locales, a veces de características </a:t>
            </a:r>
            <a:r>
              <a:rPr lang="es-ES" sz="2600" dirty="0" err="1" smtClean="0"/>
              <a:t>iniciales</a:t>
            </a:r>
            <a:r>
              <a:rPr lang="es-ES" sz="2600" dirty="0" smtClean="0"/>
              <a:t> inadecuadas. Esto es particularmente interesante por las restricciones actuales para el uso de préstamos y vertederos. En ocasiones incluso no existen suelos aprovechables a una distancia aceptable.</a:t>
            </a:r>
          </a:p>
          <a:p>
            <a:pPr lvl="1">
              <a:buFont typeface="Arial" pitchFamily="34" charset="0"/>
              <a:buChar char="•"/>
            </a:pPr>
            <a:r>
              <a:rPr lang="es-ES" sz="2600" dirty="0" smtClean="0"/>
              <a:t>Un acortamiento de los plazos de ejecución, dado que el proceso de incorporación del conglomerante y de mezcla del suelo con el mismo se realiza con equipos específicos de alto rendimiento.</a:t>
            </a:r>
          </a:p>
          <a:p>
            <a:pPr eaLnBrk="1" hangingPunct="1">
              <a:buFont typeface="Arial" pitchFamily="34" charset="0"/>
              <a:buChar char="•"/>
            </a:pPr>
            <a:endParaRPr lang="es-MX" sz="2800" b="1" dirty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07386-B387-49A2-AB25-29C5344D1C9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357166"/>
            <a:ext cx="7858148" cy="642942"/>
          </a:xfrm>
        </p:spPr>
        <p:txBody>
          <a:bodyPr>
            <a:noAutofit/>
          </a:bodyPr>
          <a:lstStyle/>
          <a:p>
            <a:r>
              <a:rPr lang="es-CR" sz="3200" dirty="0" smtClean="0">
                <a:solidFill>
                  <a:srgbClr val="7030A0"/>
                </a:solidFill>
                <a:latin typeface="Berlin Sans FB" pitchFamily="34" charset="0"/>
              </a:rPr>
              <a:t>VENTAJAS DE LA APLICACIÓN DE </a:t>
            </a:r>
            <a:br>
              <a:rPr lang="es-CR" sz="3200" dirty="0" smtClean="0">
                <a:solidFill>
                  <a:srgbClr val="7030A0"/>
                </a:solidFill>
                <a:latin typeface="Berlin Sans FB" pitchFamily="34" charset="0"/>
              </a:rPr>
            </a:br>
            <a:r>
              <a:rPr lang="es-CR" sz="3200" dirty="0" smtClean="0">
                <a:solidFill>
                  <a:srgbClr val="7030A0"/>
                </a:solidFill>
                <a:latin typeface="Berlin Sans FB" pitchFamily="34" charset="0"/>
              </a:rPr>
              <a:t>LA 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s-CR" sz="3200" dirty="0" smtClean="0">
                <a:solidFill>
                  <a:srgbClr val="7030A0"/>
                </a:solidFill>
                <a:latin typeface="Berlin Sans FB" pitchFamily="34" charset="0"/>
              </a:rPr>
              <a:t>COMENTARIOS FINALES</a:t>
            </a:r>
            <a:endParaRPr lang="es-CR" sz="32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>
            <a:noAutofit/>
          </a:bodyPr>
          <a:lstStyle/>
          <a:p>
            <a:r>
              <a:rPr lang="es-CR" sz="2200" dirty="0" smtClean="0"/>
              <a:t>A lo </a:t>
            </a:r>
            <a:r>
              <a:rPr lang="es-CR" sz="2200" dirty="0" smtClean="0"/>
              <a:t>largo de las evaluaciones visuales realizadas se ha podido observar un aumento en la resistencia a la erosión superficial del material, a pesar de las condiciones extremas humedad a las cuales se han visto expuestos los tramos de prueba</a:t>
            </a:r>
            <a:r>
              <a:rPr lang="es-CR" sz="2200" dirty="0" smtClean="0"/>
              <a:t>.</a:t>
            </a:r>
          </a:p>
          <a:p>
            <a:endParaRPr lang="es-CR" sz="2200" dirty="0" smtClean="0"/>
          </a:p>
          <a:p>
            <a:r>
              <a:rPr lang="es-CR" sz="2200" dirty="0" smtClean="0"/>
              <a:t>De los resultados obtenidos se hace evidente que es necesario aplicar un adecuado proceso de compactación en campo para evidenciar realmente los beneficios de la estabilización con cal</a:t>
            </a:r>
            <a:r>
              <a:rPr lang="es-CR" sz="2200" dirty="0" smtClean="0"/>
              <a:t>.</a:t>
            </a:r>
          </a:p>
          <a:p>
            <a:endParaRPr lang="es-CR" sz="2200" dirty="0" smtClean="0"/>
          </a:p>
          <a:p>
            <a:r>
              <a:rPr lang="es-CR" sz="2200" dirty="0" smtClean="0"/>
              <a:t>Se ha comprobado hasta el momento mejorías en las características y propiedades de los materiales estabilizados con cal. Sin embargo, es recomendable continuar con un monitoreo del desempeño de estos materiales</a:t>
            </a:r>
            <a:r>
              <a:rPr lang="es-CR" sz="2200" dirty="0" smtClean="0"/>
              <a:t>.</a:t>
            </a:r>
            <a:endParaRPr lang="es-CR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s-CR" sz="3200" dirty="0" smtClean="0">
                <a:solidFill>
                  <a:srgbClr val="7030A0"/>
                </a:solidFill>
                <a:latin typeface="Berlin Sans FB" pitchFamily="34" charset="0"/>
              </a:rPr>
              <a:t>COMENTARIOS </a:t>
            </a:r>
            <a:r>
              <a:rPr lang="es-CR" sz="3200" dirty="0" smtClean="0">
                <a:solidFill>
                  <a:srgbClr val="7030A0"/>
                </a:solidFill>
                <a:latin typeface="Berlin Sans FB" pitchFamily="34" charset="0"/>
              </a:rPr>
              <a:t>FINALES (cont.)</a:t>
            </a:r>
            <a:endParaRPr lang="es-CR" sz="3200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>
            <a:noAutofit/>
          </a:bodyPr>
          <a:lstStyle/>
          <a:p>
            <a:r>
              <a:rPr lang="es-CR" sz="2200" dirty="0" smtClean="0"/>
              <a:t>La </a:t>
            </a:r>
            <a:r>
              <a:rPr lang="es-CR" sz="2200" dirty="0" smtClean="0"/>
              <a:t>evaluación a lo largo del año 2012 y 2013 ha permitido observar variaciones en la respuesta de los materiales que podría estar asociado a la Variación Estacional (época seca-lluviosa). Lo a que a su vez refuerza la necesidad de contar con estructuras de drenaje adecuadas, ya que a pesar de las mejoras en las propiedades del material, el mismo siempre mantiene una susceptibilidad a la humedad, aunque en menor grado que si se tratara el suelo natural</a:t>
            </a:r>
            <a:r>
              <a:rPr lang="es-CR" sz="2200" dirty="0" smtClean="0"/>
              <a:t>.</a:t>
            </a:r>
          </a:p>
          <a:p>
            <a:endParaRPr lang="es-CR" sz="2200" dirty="0" smtClean="0"/>
          </a:p>
          <a:p>
            <a:r>
              <a:rPr lang="es-CR" sz="2200" dirty="0" smtClean="0"/>
              <a:t>En este sentido, el uso de un sello o capa impermeabilizante de bajo costo para este material podría permitir extender la vida útil y mantener unas mejores condiciones superficiales.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 Marcador de contenido" descr="DSC063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643050"/>
            <a:ext cx="4758646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Imagen" descr="DSC0234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29124" y="3238498"/>
            <a:ext cx="4214810" cy="2809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0" y="4429132"/>
            <a:ext cx="43576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i="1" u="sng" dirty="0" smtClean="0">
                <a:solidFill>
                  <a:schemeClr val="accent1">
                    <a:lumMod val="50000"/>
                  </a:schemeClr>
                </a:solidFill>
              </a:rPr>
              <a:t>tania.avilaesquivel@ucr.ac.cr</a:t>
            </a:r>
          </a:p>
          <a:p>
            <a:pPr algn="ctr"/>
            <a:r>
              <a:rPr lang="es-MX" sz="2500" i="1" u="sng" dirty="0" smtClean="0">
                <a:solidFill>
                  <a:schemeClr val="accent1">
                    <a:lumMod val="50000"/>
                  </a:schemeClr>
                </a:solidFill>
              </a:rPr>
              <a:t>gustavo.badilla@ucr.ac.cr</a:t>
            </a:r>
          </a:p>
          <a:p>
            <a:pPr algn="ctr"/>
            <a:r>
              <a:rPr lang="es-MX" sz="2500" b="1" i="1" dirty="0" smtClean="0">
                <a:solidFill>
                  <a:schemeClr val="accent1">
                    <a:lumMod val="50000"/>
                  </a:schemeClr>
                </a:solidFill>
              </a:rPr>
              <a:t>www.lanamme.ucr.ac.cr</a:t>
            </a:r>
            <a:endParaRPr lang="es-CR" sz="25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20" y="500042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s-ES" sz="4000" dirty="0" smtClean="0">
                <a:solidFill>
                  <a:srgbClr val="7030A0"/>
                </a:solidFill>
                <a:latin typeface="Berlin Sans FB" pitchFamily="34" charset="0"/>
                <a:ea typeface="+mj-ea"/>
                <a:cs typeface="+mj-cs"/>
              </a:rPr>
              <a:t>GRACIAS POR LA ATENCIÓN</a:t>
            </a:r>
          </a:p>
        </p:txBody>
      </p:sp>
      <p:pic>
        <p:nvPicPr>
          <p:cNvPr id="8" name="Picture 4" descr="http://www.crhoy.com/wp-content/uploads/2013/06/LANAMM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5" y="1714488"/>
            <a:ext cx="1566141" cy="12858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Gustavo\Proyectos de Investigación\Proyectos 2012\Tramos de prueba\Cañas\Construcción del tramo\Con cal\P10100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071546"/>
            <a:ext cx="6215106" cy="466133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214414" y="5643578"/>
            <a:ext cx="6731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200" dirty="0" smtClean="0">
                <a:latin typeface="+mn-lt"/>
              </a:rPr>
              <a:t>Densidad en campo con Cono de Arena</a:t>
            </a:r>
            <a:endParaRPr lang="es-CR" sz="3200" dirty="0">
              <a:latin typeface="+mn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6786578" cy="53340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7030A0"/>
                </a:solidFill>
                <a:latin typeface="Berlin Sans FB" pitchFamily="34" charset="0"/>
              </a:rPr>
              <a:t>EVALUACIÓN EN CAMPO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Gustavo\Proyectos de Investigación\Proyectos 2012\Tramos de prueba\Cañas\Construcción del tramo\Natural\P101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928670"/>
            <a:ext cx="4071966" cy="542928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 rot="17677974">
            <a:off x="4059081" y="3070558"/>
            <a:ext cx="6345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200" dirty="0" smtClean="0">
                <a:latin typeface="+mn-lt"/>
              </a:rPr>
              <a:t>Cono de Penetración Dinámico (DCP)</a:t>
            </a:r>
            <a:endParaRPr lang="es-CR" sz="3200" dirty="0">
              <a:latin typeface="+mn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6786578" cy="53340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7030A0"/>
                </a:solidFill>
                <a:latin typeface="Berlin Sans FB" pitchFamily="34" charset="0"/>
              </a:rPr>
              <a:t>EVALUACIÓN EN CAMPO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Gustavo\Proyectos de Investigación\Proyectos 2012\Tramos de prueba\Cañas\Construcción del tramo\Con cal\P1010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000108"/>
            <a:ext cx="3905553" cy="478634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071670" y="5786454"/>
            <a:ext cx="4621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3200" dirty="0" err="1" smtClean="0">
                <a:latin typeface="+mn-lt"/>
              </a:rPr>
              <a:t>Deflectómetro</a:t>
            </a:r>
            <a:r>
              <a:rPr lang="es-CR" sz="3200" dirty="0" smtClean="0">
                <a:latin typeface="+mn-lt"/>
              </a:rPr>
              <a:t> Light (LWD)</a:t>
            </a:r>
            <a:endParaRPr lang="es-CR" sz="3200" dirty="0">
              <a:latin typeface="+mn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6786578" cy="53340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7030A0"/>
                </a:solidFill>
                <a:latin typeface="Berlin Sans FB" pitchFamily="34" charset="0"/>
              </a:rPr>
              <a:t>EVALUACIÓN EN CAMPO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142984"/>
            <a:ext cx="8786842" cy="528641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T1 </a:t>
            </a:r>
            <a:r>
              <a:rPr lang="en-US" sz="2200" b="1" dirty="0" err="1" smtClean="0"/>
              <a:t>Características</a:t>
            </a:r>
            <a:r>
              <a:rPr lang="en-US" sz="2200" b="1" dirty="0" smtClean="0"/>
              <a:t>:</a:t>
            </a:r>
            <a:r>
              <a:rPr lang="es-CR" sz="2200" b="1" dirty="0" smtClean="0"/>
              <a:t>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err="1" smtClean="0"/>
              <a:t>Locación</a:t>
            </a:r>
            <a:r>
              <a:rPr lang="es-CR" sz="2200" dirty="0" smtClean="0"/>
              <a:t>: Barrio La Unión, Cañas, Guanacaste (Latitud N10°25.873’  Longitud W85°05.929’)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err="1" smtClean="0"/>
              <a:t>Región</a:t>
            </a:r>
            <a:r>
              <a:rPr lang="en-US" sz="2200" dirty="0" smtClean="0"/>
              <a:t> </a:t>
            </a:r>
            <a:r>
              <a:rPr lang="en-US" sz="2200" dirty="0" err="1" smtClean="0"/>
              <a:t>clima</a:t>
            </a:r>
            <a:r>
              <a:rPr lang="en-US" sz="2200" dirty="0" smtClean="0"/>
              <a:t> </a:t>
            </a:r>
            <a:r>
              <a:rPr lang="en-US" sz="2200" dirty="0" err="1" smtClean="0"/>
              <a:t>cálido</a:t>
            </a:r>
            <a:r>
              <a:rPr lang="en-US" sz="2200" dirty="0" smtClean="0"/>
              <a:t>, </a:t>
            </a:r>
            <a:r>
              <a:rPr lang="en-US" sz="2200" dirty="0" err="1" smtClean="0"/>
              <a:t>ventoso</a:t>
            </a:r>
            <a:r>
              <a:rPr lang="en-US" sz="2200" dirty="0" smtClean="0"/>
              <a:t>, </a:t>
            </a:r>
            <a:r>
              <a:rPr lang="en-US" sz="2200" dirty="0" err="1" smtClean="0"/>
              <a:t>plano</a:t>
            </a:r>
            <a:endParaRPr lang="en-US" sz="2200" dirty="0" smtClean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err="1" smtClean="0"/>
              <a:t>Tipo</a:t>
            </a:r>
            <a:r>
              <a:rPr lang="en-US" sz="2200" dirty="0" smtClean="0"/>
              <a:t> de </a:t>
            </a:r>
            <a:r>
              <a:rPr lang="en-US" sz="2200" dirty="0" err="1" smtClean="0"/>
              <a:t>suelo</a:t>
            </a:r>
            <a:r>
              <a:rPr lang="en-US" sz="2200" dirty="0" smtClean="0"/>
              <a:t>: SM (USCS) ó A-4 (AASHTO)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s-MX" sz="2200" dirty="0" smtClean="0"/>
              <a:t>6% Cal</a:t>
            </a:r>
            <a:r>
              <a:rPr lang="en-US" sz="2200" dirty="0" smtClean="0"/>
              <a:t>, </a:t>
            </a:r>
            <a:r>
              <a:rPr lang="en-US" sz="2200" dirty="0" err="1" smtClean="0"/>
              <a:t>prueba</a:t>
            </a:r>
            <a:r>
              <a:rPr lang="en-US" sz="2200" dirty="0" smtClean="0"/>
              <a:t> de pH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Baja </a:t>
            </a:r>
            <a:r>
              <a:rPr lang="en-US" sz="2200" dirty="0" err="1" smtClean="0"/>
              <a:t>plasticidad</a:t>
            </a:r>
            <a:r>
              <a:rPr lang="en-US" sz="2200" dirty="0" smtClean="0"/>
              <a:t>, cal </a:t>
            </a:r>
            <a:r>
              <a:rPr lang="en-US" sz="2200" dirty="0" err="1" smtClean="0"/>
              <a:t>añadida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control de </a:t>
            </a:r>
            <a:r>
              <a:rPr lang="en-US" sz="2200" dirty="0" err="1" smtClean="0"/>
              <a:t>polvo</a:t>
            </a:r>
            <a:endParaRPr lang="en-US" sz="2200" dirty="0" smtClean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20cm </a:t>
            </a:r>
            <a:r>
              <a:rPr lang="en-US" sz="2200" dirty="0" err="1" smtClean="0"/>
              <a:t>espesor</a:t>
            </a:r>
            <a:r>
              <a:rPr lang="en-US" sz="2200" dirty="0" smtClean="0"/>
              <a:t>, 100m </a:t>
            </a:r>
            <a:r>
              <a:rPr lang="en-US" sz="2200" dirty="0" err="1" smtClean="0"/>
              <a:t>longitud</a:t>
            </a:r>
            <a:r>
              <a:rPr lang="en-US" sz="2200" dirty="0" smtClean="0"/>
              <a:t> </a:t>
            </a:r>
            <a:r>
              <a:rPr lang="en-US" sz="2200" dirty="0" err="1" smtClean="0"/>
              <a:t>tramo</a:t>
            </a: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T2 </a:t>
            </a:r>
            <a:r>
              <a:rPr lang="en-US" sz="2200" b="1" dirty="0" err="1" smtClean="0"/>
              <a:t>Características</a:t>
            </a:r>
            <a:r>
              <a:rPr lang="en-US" sz="2200" b="1" dirty="0" smtClean="0"/>
              <a:t>:</a:t>
            </a:r>
            <a:r>
              <a:rPr lang="es-CR" sz="2200" b="1" dirty="0" smtClean="0"/>
              <a:t> </a:t>
            </a:r>
            <a:endParaRPr lang="es-CR" sz="2200" dirty="0" smtClean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err="1" smtClean="0"/>
              <a:t>Locación</a:t>
            </a:r>
            <a:r>
              <a:rPr lang="es-CR" sz="2200" dirty="0" smtClean="0"/>
              <a:t>: Calle El Alto, Sector </a:t>
            </a:r>
            <a:r>
              <a:rPr lang="es-CR" sz="2200" dirty="0" err="1" smtClean="0"/>
              <a:t>Copalchí</a:t>
            </a:r>
            <a:r>
              <a:rPr lang="es-CR" sz="2200" dirty="0" smtClean="0"/>
              <a:t>, Distrito Quebradilla, Cartago (Latitud N9°49.739’ Longitud W84°01.729’)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s-MX" sz="2200" dirty="0" smtClean="0"/>
              <a:t>Región clima húmedo, área boscosa, plano</a:t>
            </a:r>
            <a:endParaRPr lang="es-CR" sz="2200" dirty="0" smtClean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err="1" smtClean="0"/>
              <a:t>Tipo</a:t>
            </a:r>
            <a:r>
              <a:rPr lang="en-US" sz="2200" dirty="0" smtClean="0"/>
              <a:t> de </a:t>
            </a:r>
            <a:r>
              <a:rPr lang="en-US" sz="2200" dirty="0" err="1" smtClean="0"/>
              <a:t>suelo</a:t>
            </a:r>
            <a:r>
              <a:rPr lang="en-US" sz="2200" dirty="0" smtClean="0"/>
              <a:t>: ML (USCS) ó A-6(5) (AASHTO)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s-MX" sz="2200" dirty="0" smtClean="0"/>
              <a:t>6% Cal</a:t>
            </a:r>
            <a:r>
              <a:rPr lang="en-US" sz="2200" dirty="0" smtClean="0"/>
              <a:t>, </a:t>
            </a:r>
            <a:r>
              <a:rPr lang="en-US" sz="2200" dirty="0" err="1" smtClean="0"/>
              <a:t>prueba</a:t>
            </a:r>
            <a:r>
              <a:rPr lang="en-US" sz="2200" dirty="0" smtClean="0"/>
              <a:t> de pH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Alta </a:t>
            </a:r>
            <a:r>
              <a:rPr lang="en-US" sz="2200" dirty="0" err="1" smtClean="0"/>
              <a:t>plasticidad</a:t>
            </a:r>
            <a:r>
              <a:rPr lang="en-US" sz="2200" dirty="0" smtClean="0"/>
              <a:t>, cal </a:t>
            </a:r>
            <a:r>
              <a:rPr lang="en-US" sz="2200" dirty="0" err="1" smtClean="0"/>
              <a:t>añadida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disminuir</a:t>
            </a:r>
            <a:r>
              <a:rPr lang="en-US" sz="2200" dirty="0" smtClean="0"/>
              <a:t> </a:t>
            </a:r>
            <a:r>
              <a:rPr lang="en-US" sz="2200" dirty="0" err="1" smtClean="0"/>
              <a:t>deformación</a:t>
            </a:r>
            <a:r>
              <a:rPr lang="en-US" sz="2200" dirty="0" smtClean="0"/>
              <a:t> y </a:t>
            </a:r>
            <a:r>
              <a:rPr lang="en-US" sz="2200" dirty="0" err="1" smtClean="0"/>
              <a:t>mejorar</a:t>
            </a:r>
            <a:r>
              <a:rPr lang="en-US" sz="2200" dirty="0" smtClean="0"/>
              <a:t> </a:t>
            </a:r>
            <a:r>
              <a:rPr lang="en-US" sz="2200" dirty="0" err="1" smtClean="0"/>
              <a:t>resistencia</a:t>
            </a:r>
            <a:endParaRPr lang="en-US" sz="2200" dirty="0" smtClean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20cm </a:t>
            </a:r>
            <a:r>
              <a:rPr lang="en-US" sz="2200" dirty="0" err="1" smtClean="0"/>
              <a:t>espesor</a:t>
            </a:r>
            <a:r>
              <a:rPr lang="en-US" sz="2200" dirty="0" smtClean="0"/>
              <a:t>, 100m </a:t>
            </a:r>
            <a:r>
              <a:rPr lang="en-US" sz="2200" dirty="0" err="1" smtClean="0"/>
              <a:t>longitud</a:t>
            </a:r>
            <a:r>
              <a:rPr lang="en-US" sz="2200" dirty="0" smtClean="0"/>
              <a:t> </a:t>
            </a:r>
            <a:r>
              <a:rPr lang="en-US" sz="2200" dirty="0" err="1" smtClean="0"/>
              <a:t>tramo</a:t>
            </a:r>
            <a:endParaRPr lang="en-US" sz="2200" dirty="0" smtClean="0"/>
          </a:p>
          <a:p>
            <a:pPr lvl="1">
              <a:buNone/>
            </a:pPr>
            <a:endParaRPr lang="es-CR" b="1" dirty="0" smtClean="0"/>
          </a:p>
          <a:p>
            <a:endParaRPr lang="es-CR" sz="2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TRAMOS EVALUADOS</a:t>
            </a:r>
            <a:endParaRPr kumimoji="0" lang="es-CR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1117</Words>
  <Application>Microsoft Office PowerPoint</Application>
  <PresentationFormat>Presentación en pantalla (4:3)</PresentationFormat>
  <Paragraphs>192</Paragraphs>
  <Slides>54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5" baseType="lpstr">
      <vt:lpstr>Tema de Office</vt:lpstr>
      <vt:lpstr>Diapositiva 1</vt:lpstr>
      <vt:lpstr>INTRODUCCIÓN</vt:lpstr>
      <vt:lpstr>Diapositiva 3</vt:lpstr>
      <vt:lpstr>METODOLOGÍA</vt:lpstr>
      <vt:lpstr>DISEÑO LABORATORIO</vt:lpstr>
      <vt:lpstr>EVALUACIÓN EN CAMPO</vt:lpstr>
      <vt:lpstr>EVALUACIÓN EN CAMPO</vt:lpstr>
      <vt:lpstr>EVALUACIÓN EN CAMPO</vt:lpstr>
      <vt:lpstr>Diapositiva 9</vt:lpstr>
      <vt:lpstr>T1: SITIO DE PRUEBA </vt:lpstr>
      <vt:lpstr>T2: SITIO DE PRUEBA</vt:lpstr>
      <vt:lpstr>TRAMOS ESTABILIZADOS CON CAL</vt:lpstr>
      <vt:lpstr>Diapositiva 13</vt:lpstr>
      <vt:lpstr>CONDICIONES DEL TRAMO A FINALES  AÑO 2011</vt:lpstr>
      <vt:lpstr>TERRENO NATURAL</vt:lpstr>
      <vt:lpstr>ESCARIFICACIÓN INICIAL DEL SUELO</vt:lpstr>
      <vt:lpstr>COLOCACIÓN DE LOS SACOS DE CAL</vt:lpstr>
      <vt:lpstr>EXTENDIDO DE LA CAL</vt:lpstr>
      <vt:lpstr>Diapositiva 19</vt:lpstr>
      <vt:lpstr>ADICIÓN DE HUMEDAD DE  COMPACTACIÓN</vt:lpstr>
      <vt:lpstr>RECONFORMACIÓN DE LA CALZADA</vt:lpstr>
      <vt:lpstr>COMPACTACIÓN DEL TRAMO</vt:lpstr>
      <vt:lpstr>PROCESO CONSTRUCTIVO</vt:lpstr>
      <vt:lpstr>EVALUACIÓN 1 MES DESPUÉS</vt:lpstr>
      <vt:lpstr>EVALUACIÓN 4 MESES DESPUÉS</vt:lpstr>
      <vt:lpstr>EVALUACIÓN 7 MESES DESPUÉS</vt:lpstr>
      <vt:lpstr>EVALUACIÓN 10 MESES DESPUÉS</vt:lpstr>
      <vt:lpstr>EVALUACIÓN 1 AÑO</vt:lpstr>
      <vt:lpstr>EVALUACIÓN 1 AÑO Y MEDIO</vt:lpstr>
      <vt:lpstr>EVALUACIÓN 2 AÑOS</vt:lpstr>
      <vt:lpstr>EJEMPLOS DE EVALUACIÓN CON LWD</vt:lpstr>
      <vt:lpstr>Diapositiva 32</vt:lpstr>
      <vt:lpstr>Diapositiva 33</vt:lpstr>
      <vt:lpstr>Diapositiva 34</vt:lpstr>
      <vt:lpstr>TERRENO NATURAL</vt:lpstr>
      <vt:lpstr>ESCARIFICACIÓN INICIAL DEL SUELO</vt:lpstr>
      <vt:lpstr>COLOCACIÓN Y EXTENDIDO DE LA        CAL</vt:lpstr>
      <vt:lpstr>Diapositiva 38</vt:lpstr>
      <vt:lpstr>ADICIÓN DE HUMEDAD DE  COMPACTACIÓN</vt:lpstr>
      <vt:lpstr>COMPACTACIÓN DEL TRAMO</vt:lpstr>
      <vt:lpstr>PROCESO CONSTRUCTIVO</vt:lpstr>
      <vt:lpstr>EVALUACIÓN 1 MES DESPUÉS</vt:lpstr>
      <vt:lpstr>EVALUACIÓN 4 MESES DESPUÉS</vt:lpstr>
      <vt:lpstr>EVALUACIÓN 7 MESES DESPUÉS</vt:lpstr>
      <vt:lpstr>EVALUACIÓN 10 MESES DESPUÉS</vt:lpstr>
      <vt:lpstr>EVALUACIÓN 1 AÑO Y MEDIO DESPUÉS</vt:lpstr>
      <vt:lpstr>EVALUACIÓN 2 AÑOS</vt:lpstr>
      <vt:lpstr>EJEMPLOS DE EVALUACIÓN CON LWD</vt:lpstr>
      <vt:lpstr>Diapositiva 49</vt:lpstr>
      <vt:lpstr>VENTAJAS DE LA APLICACIÓN DE  LA CAL</vt:lpstr>
      <vt:lpstr>VENTAJAS DE LA APLICACIÓN DE  LA CAL</vt:lpstr>
      <vt:lpstr>COMENTARIOS FINALES</vt:lpstr>
      <vt:lpstr>COMENTARIOS FINALES (cont.)</vt:lpstr>
      <vt:lpstr>Diapositiva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Melissa Méndez Segura</dc:creator>
  <cp:lastModifiedBy>tavila</cp:lastModifiedBy>
  <cp:revision>43</cp:revision>
  <dcterms:created xsi:type="dcterms:W3CDTF">2014-03-05T21:09:26Z</dcterms:created>
  <dcterms:modified xsi:type="dcterms:W3CDTF">2014-05-13T15:35:09Z</dcterms:modified>
</cp:coreProperties>
</file>